
<file path=[Content_Types].xml><?xml version="1.0" encoding="utf-8"?>
<Types xmlns="http://schemas.openxmlformats.org/package/2006/content-types">
  <Default Extension="bin" ContentType="application/vnd.openxmlformats-officedocument.oleObject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8" r:id="rId1"/>
  </p:sldMasterIdLst>
  <p:notesMasterIdLst>
    <p:notesMasterId r:id="rId59"/>
  </p:notesMasterIdLst>
  <p:sldIdLst>
    <p:sldId id="3555" r:id="rId2"/>
    <p:sldId id="3556" r:id="rId3"/>
    <p:sldId id="3557" r:id="rId4"/>
    <p:sldId id="385" r:id="rId5"/>
    <p:sldId id="3558" r:id="rId6"/>
    <p:sldId id="3559" r:id="rId7"/>
    <p:sldId id="3541" r:id="rId8"/>
    <p:sldId id="3543" r:id="rId9"/>
    <p:sldId id="3544" r:id="rId10"/>
    <p:sldId id="3545" r:id="rId11"/>
    <p:sldId id="3547" r:id="rId12"/>
    <p:sldId id="3548" r:id="rId13"/>
    <p:sldId id="3549" r:id="rId14"/>
    <p:sldId id="3550" r:id="rId15"/>
    <p:sldId id="3551" r:id="rId16"/>
    <p:sldId id="3552" r:id="rId17"/>
    <p:sldId id="3553" r:id="rId18"/>
    <p:sldId id="3554" r:id="rId19"/>
    <p:sldId id="3588" r:id="rId20"/>
    <p:sldId id="3589" r:id="rId21"/>
    <p:sldId id="3590" r:id="rId22"/>
    <p:sldId id="3540" r:id="rId23"/>
    <p:sldId id="3538" r:id="rId24"/>
    <p:sldId id="3536" r:id="rId25"/>
    <p:sldId id="3591" r:id="rId26"/>
    <p:sldId id="3537" r:id="rId27"/>
    <p:sldId id="3592" r:id="rId28"/>
    <p:sldId id="3593" r:id="rId29"/>
    <p:sldId id="3569" r:id="rId30"/>
    <p:sldId id="3570" r:id="rId31"/>
    <p:sldId id="3571" r:id="rId32"/>
    <p:sldId id="3565" r:id="rId33"/>
    <p:sldId id="3566" r:id="rId34"/>
    <p:sldId id="3567" r:id="rId35"/>
    <p:sldId id="3572" r:id="rId36"/>
    <p:sldId id="3573" r:id="rId37"/>
    <p:sldId id="3574" r:id="rId38"/>
    <p:sldId id="3575" r:id="rId39"/>
    <p:sldId id="3576" r:id="rId40"/>
    <p:sldId id="3577" r:id="rId41"/>
    <p:sldId id="3578" r:id="rId42"/>
    <p:sldId id="3579" r:id="rId43"/>
    <p:sldId id="3580" r:id="rId44"/>
    <p:sldId id="3568" r:id="rId45"/>
    <p:sldId id="3584" r:id="rId46"/>
    <p:sldId id="3585" r:id="rId47"/>
    <p:sldId id="3582" r:id="rId48"/>
    <p:sldId id="3583" r:id="rId49"/>
    <p:sldId id="3560" r:id="rId50"/>
    <p:sldId id="383" r:id="rId51"/>
    <p:sldId id="384" r:id="rId52"/>
    <p:sldId id="3561" r:id="rId53"/>
    <p:sldId id="3586" r:id="rId54"/>
    <p:sldId id="3562" r:id="rId55"/>
    <p:sldId id="3587" r:id="rId56"/>
    <p:sldId id="3563" r:id="rId57"/>
    <p:sldId id="3564" r:id="rId5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. Haroon Shakeel" initials="MHS" lastIdx="1" clrIdx="0">
    <p:extLst>
      <p:ext uri="{19B8F6BF-5375-455C-9EA6-DF929625EA0E}">
        <p15:presenceInfo xmlns:p15="http://schemas.microsoft.com/office/powerpoint/2012/main" userId="S::15030040@lums.edu.pk::5f591d03-044f-4960-98c3-1375a7aebd0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FF"/>
    <a:srgbClr val="CC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756" autoAdjust="0"/>
    <p:restoredTop sz="71599"/>
  </p:normalViewPr>
  <p:slideViewPr>
    <p:cSldViewPr snapToGrid="0">
      <p:cViewPr>
        <p:scale>
          <a:sx n="79" d="100"/>
          <a:sy n="79" d="100"/>
        </p:scale>
        <p:origin x="744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E9F173-A4B3-4820-B589-092C9A86FAC6}" type="datetimeFigureOut">
              <a:rPr lang="en-US" smtClean="0"/>
              <a:t>9/27/24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1B9646-06AD-41A3-A043-DECF2E99E1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2120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K" dirty="0"/>
              <a:t>Finding relevant features using domain knowledge </a:t>
            </a:r>
          </a:p>
          <a:p>
            <a:r>
              <a:rPr lang="en-PK" dirty="0"/>
              <a:t>Goal is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1B9646-06AD-41A3-A043-DECF2E99E1C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5079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may use – know this one well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0D9CD5-BDB9-6B4F-9C9D-9924477A2978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7618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Forward search could miss important</a:t>
            </a:r>
            <a:r>
              <a:rPr lang="en-US" baseline="0" dirty="0"/>
              <a:t> higher order combinations.  Backward search more robust to the higher order problem, since </a:t>
            </a:r>
            <a:r>
              <a:rPr lang="en-US" baseline="0" dirty="0" err="1"/>
              <a:t>acc</a:t>
            </a:r>
            <a:r>
              <a:rPr lang="en-US" baseline="0" dirty="0"/>
              <a:t> will drop if we drop an important feature which may have not been selected in forward.</a:t>
            </a:r>
          </a:p>
          <a:p>
            <a:r>
              <a:rPr lang="en-US" baseline="0" dirty="0"/>
              <a:t>Show a little example of each with values for 4 total features and when it would stop.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0D9CD5-BDB9-6B4F-9C9D-9924477A2978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2958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 u="none" strike="noStrike" dirty="0">
                <a:solidFill>
                  <a:srgbClr val="1F1F1F"/>
                </a:solidFill>
                <a:effectLst/>
                <a:latin typeface="Google Sans"/>
              </a:rPr>
              <a:t>Variance Threshold is a simple baseline approach to feature selection. </a:t>
            </a:r>
            <a:r>
              <a:rPr lang="en-GB" b="0" i="0" u="none" strike="noStrike" dirty="0">
                <a:solidFill>
                  <a:srgbClr val="040C28"/>
                </a:solidFill>
                <a:effectLst/>
                <a:latin typeface="Google Sans"/>
              </a:rPr>
              <a:t>It removes all features whose variance doesn't meet some threshold</a:t>
            </a:r>
            <a:r>
              <a:rPr lang="en-GB" b="0" i="0" u="none" strike="noStrike" dirty="0">
                <a:solidFill>
                  <a:srgbClr val="1F1F1F"/>
                </a:solidFill>
                <a:effectLst/>
                <a:latin typeface="Google Sans"/>
              </a:rPr>
              <a:t>. By default, it removes all zero-variance features, i.e. features that have the same value in all samples.</a:t>
            </a:r>
            <a:endParaRPr lang="en-P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1B9646-06AD-41A3-A043-DECF2E99E1C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9175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 latinLnBrk="0"/>
            <a:r>
              <a:rPr lang="en-GB" b="0" i="0" u="none" strike="noStrike" dirty="0">
                <a:solidFill>
                  <a:srgbClr val="202124"/>
                </a:solidFill>
                <a:effectLst/>
                <a:latin typeface="Google Sans"/>
              </a:rPr>
              <a:t>Covariance indicates the direction of the linear relationship between variables while correlation measures both the strength and direction of the linear relationship between two variables. Correlation is a function of the covariance.</a:t>
            </a:r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25439306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 latinLnBrk="0"/>
            <a:r>
              <a:rPr lang="en-GB" b="0" i="0" u="none" strike="noStrike" dirty="0">
                <a:solidFill>
                  <a:srgbClr val="E8EAED"/>
                </a:solidFill>
                <a:effectLst/>
                <a:latin typeface="Google Sans"/>
              </a:rPr>
              <a:t>A correlation coefficient of zero indicates that </a:t>
            </a:r>
            <a:r>
              <a:rPr lang="en-GB" b="0" i="0" u="none" strike="noStrike" dirty="0">
                <a:solidFill>
                  <a:srgbClr val="E2EEFF"/>
                </a:solidFill>
                <a:effectLst/>
                <a:latin typeface="Google Sans"/>
              </a:rPr>
              <a:t>no linear relationship exists between two continuous variables</a:t>
            </a:r>
            <a:r>
              <a:rPr lang="en-GB" b="0" i="0" u="none" strike="noStrike" dirty="0">
                <a:solidFill>
                  <a:srgbClr val="E8EAED"/>
                </a:solidFill>
                <a:effectLst/>
                <a:latin typeface="Google Sans"/>
              </a:rPr>
              <a:t>, and a correlation coefficient of −1 or +1 indicates a perfect linear relationship.</a:t>
            </a:r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37340584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fontAlgn="base">
              <a:buFont typeface="Arial" panose="020B0604020202020204" pitchFamily="34" charset="0"/>
              <a:buChar char="•"/>
            </a:pPr>
            <a:r>
              <a:rPr lang="en-GB" b="0" i="0" u="none" strike="noStrike" dirty="0">
                <a:solidFill>
                  <a:srgbClr val="FFFFFF"/>
                </a:solidFill>
                <a:effectLst/>
                <a:latin typeface="Nunito" pitchFamily="2" charset="77"/>
              </a:rPr>
              <a:t>Petal width and petal length have high correlations. 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GB" b="0" i="0" u="none" strike="noStrike" dirty="0">
                <a:solidFill>
                  <a:srgbClr val="FFFFFF"/>
                </a:solidFill>
                <a:effectLst/>
                <a:latin typeface="Nunito" pitchFamily="2" charset="77"/>
              </a:rPr>
              <a:t>Petal length and sepal width have good correlations.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GB" b="0" i="0" u="none" strike="noStrike" dirty="0">
                <a:solidFill>
                  <a:srgbClr val="FFFFFF"/>
                </a:solidFill>
                <a:effectLst/>
                <a:latin typeface="Nunito" pitchFamily="2" charset="77"/>
              </a:rPr>
              <a:t>Petal Width and Sepal length have good correlations.</a:t>
            </a:r>
          </a:p>
          <a:p>
            <a:pPr algn="l" rtl="0" latinLnBrk="0"/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3938767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 latinLnBrk="0"/>
            <a:r>
              <a:rPr lang="en-GB" b="0" i="0" dirty="0" err="1">
                <a:solidFill>
                  <a:srgbClr val="0D0D0D"/>
                </a:solidFill>
                <a:effectLst/>
                <a:latin typeface="KaTeX_Main"/>
              </a:rPr>
              <a:t>Cov</a:t>
            </a:r>
            <a:r>
              <a:rPr lang="en-GB" b="0" i="0" dirty="0">
                <a:solidFill>
                  <a:srgbClr val="0D0D0D"/>
                </a:solidFill>
                <a:effectLst/>
                <a:latin typeface="KaTeX_Main"/>
              </a:rPr>
              <a:t>(</a:t>
            </a:r>
            <a:r>
              <a:rPr lang="en-GB" b="0" i="1" dirty="0">
                <a:solidFill>
                  <a:srgbClr val="0D0D0D"/>
                </a:solidFill>
                <a:effectLst/>
                <a:latin typeface="KaTeX_Math"/>
              </a:rPr>
              <a:t>X</a:t>
            </a:r>
            <a:r>
              <a:rPr lang="en-GB" b="0" i="0" dirty="0">
                <a:solidFill>
                  <a:srgbClr val="0D0D0D"/>
                </a:solidFill>
                <a:effectLst/>
                <a:latin typeface="KaTeX_Main"/>
              </a:rPr>
              <a:t>,</a:t>
            </a:r>
            <a:r>
              <a:rPr lang="en-GB" b="0" i="1" dirty="0">
                <a:solidFill>
                  <a:srgbClr val="0D0D0D"/>
                </a:solidFill>
                <a:effectLst/>
                <a:latin typeface="KaTeX_Math"/>
              </a:rPr>
              <a:t>Y</a:t>
            </a:r>
            <a:r>
              <a:rPr lang="en-GB" b="0" i="0" dirty="0">
                <a:solidFill>
                  <a:srgbClr val="0D0D0D"/>
                </a:solidFill>
                <a:effectLst/>
                <a:latin typeface="KaTeX_Main"/>
              </a:rPr>
              <a:t>)≈2.27</a:t>
            </a:r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9406653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 latinLnBrk="0"/>
            <a:r>
              <a:rPr lang="en-PK" dirty="0"/>
              <a:t>e(mf) = 90 e(mn) = 210 e(ff) = 360 e(fn) = 840</a:t>
            </a:r>
          </a:p>
        </p:txBody>
      </p:sp>
    </p:spTree>
    <p:extLst>
      <p:ext uri="{BB962C8B-B14F-4D97-AF65-F5344CB8AC3E}">
        <p14:creationId xmlns:p14="http://schemas.microsoft.com/office/powerpoint/2010/main" val="24167790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order problem (</a:t>
            </a:r>
            <a:r>
              <a:rPr lang="en-US" dirty="0" err="1"/>
              <a:t>xor</a:t>
            </a:r>
            <a:r>
              <a:rPr lang="en-US" dirty="0"/>
              <a:t> example)</a:t>
            </a:r>
          </a:p>
          <a:p>
            <a:r>
              <a:rPr lang="en-US" dirty="0"/>
              <a:t>segue way</a:t>
            </a:r>
            <a:r>
              <a:rPr lang="en-US" baseline="0" dirty="0"/>
              <a:t> into wrappers by asking what is "dumb" </a:t>
            </a:r>
            <a:r>
              <a:rPr lang="en-US" baseline="0" dirty="0" err="1"/>
              <a:t>alg</a:t>
            </a:r>
            <a:r>
              <a:rPr lang="en-US" baseline="0" dirty="0"/>
              <a:t> for best features subset for a "specific </a:t>
            </a:r>
            <a:r>
              <a:rPr lang="en-US" baseline="0" dirty="0" err="1"/>
              <a:t>alg</a:t>
            </a:r>
            <a:r>
              <a:rPr lang="en-US" baseline="0" dirty="0"/>
              <a:t>/task" (highlight the specific </a:t>
            </a:r>
            <a:r>
              <a:rPr lang="en-US" baseline="0" dirty="0" err="1"/>
              <a:t>alg</a:t>
            </a:r>
            <a:r>
              <a:rPr lang="en-US" baseline="0" dirty="0"/>
              <a:t> difference)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0D9CD5-BDB9-6B4F-9C9D-9924477A2978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327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8BA92-921E-4261-AD97-A03D4D041050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75951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8BA92-921E-4261-AD97-A03D4D0410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1373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8BA92-921E-4261-AD97-A03D4D0410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4813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 marL="342900" indent="-342900">
              <a:buFont typeface="Wingdings" panose="05000000000000000000" pitchFamily="2" charset="2"/>
              <a:buChar char="q"/>
              <a:defRPr sz="2400"/>
            </a:lvl1pPr>
            <a:lvl2pPr marL="384048" indent="-182880">
              <a:buFont typeface="Wingdings" panose="05000000000000000000" pitchFamily="2" charset="2"/>
              <a:buChar char="§"/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8BA92-921E-4261-AD97-A03D4D0410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5865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8BA92-921E-4261-AD97-A03D4D041050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98068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>
            <a:lvl1pPr marL="342900" indent="-342900">
              <a:buFont typeface="Wingdings" panose="05000000000000000000" pitchFamily="2" charset="2"/>
              <a:buChar char="q"/>
              <a:defRPr/>
            </a:lvl1pPr>
            <a:lvl2pPr marL="384048" indent="-182880">
              <a:buFont typeface="Wingdings" panose="05000000000000000000" pitchFamily="2" charset="2"/>
              <a:buChar char="§"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>
            <a:lvl1pPr marL="342900" indent="-342900">
              <a:buFont typeface="Wingdings" panose="05000000000000000000" pitchFamily="2" charset="2"/>
              <a:buChar char="q"/>
              <a:defRPr/>
            </a:lvl1pPr>
            <a:lvl2pPr marL="384048" indent="-182880">
              <a:buFont typeface="Wingdings" panose="05000000000000000000" pitchFamily="2" charset="2"/>
              <a:buChar char="§"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8BA92-921E-4261-AD97-A03D4D0410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7784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8BA92-921E-4261-AD97-A03D4D0410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724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8BA92-921E-4261-AD97-A03D4D0410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5228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8BA92-921E-4261-AD97-A03D4D0410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1353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1D8BA92-921E-4261-AD97-A03D4D0410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9004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8BA92-921E-4261-AD97-A03D4D0410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35375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05840" y="54429"/>
            <a:ext cx="10058400" cy="98602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346218"/>
            <a:ext cx="10058400" cy="4522876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D1D8BA92-921E-4261-AD97-A03D4D041050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160333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06033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  <p:sldLayoutId id="2147483725" r:id="rId7"/>
    <p:sldLayoutId id="2147483726" r:id="rId8"/>
    <p:sldLayoutId id="2147483727" r:id="rId9"/>
    <p:sldLayoutId id="2147483728" r:id="rId10"/>
    <p:sldLayoutId id="2147483729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NULL"/><Relationship Id="rId7" Type="http://schemas.openxmlformats.org/officeDocument/2006/relationships/image" Target="../media/image28.png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hyperlink" Target="https://www.investopedia.com/ask/answers/032515/what-does-it-mean-if-correlation-coefficient-positive-negative-or-zero.asp" TargetMode="External"/><Relationship Id="rId4" Type="http://schemas.openxmlformats.org/officeDocument/2006/relationships/image" Target="NULL"/><Relationship Id="rId9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statistics.laerd.com/statistical-guides/pearson-correlation-coefficient-statistical-guide.php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wmf"/><Relationship Id="rId3" Type="http://schemas.openxmlformats.org/officeDocument/2006/relationships/image" Target="NULL"/><Relationship Id="rId7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NULL"/><Relationship Id="rId7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61.png"/><Relationship Id="rId9" Type="http://schemas.openxmlformats.org/officeDocument/2006/relationships/image" Target="../media/image65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66.png"/><Relationship Id="rId7" Type="http://schemas.openxmlformats.org/officeDocument/2006/relationships/image" Target="../media/image69.png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55.png"/><Relationship Id="rId4" Type="http://schemas.openxmlformats.org/officeDocument/2006/relationships/image" Target="../media/image67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50E4B5-519C-4955-BBAB-D6528EF0593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Feature Subset Selection</a:t>
            </a:r>
            <a:endParaRPr lang="en-PK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E91C57-9899-4692-8117-CFC89732AA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8BA92-921E-4261-AD97-A03D4D041050}" type="slidenum">
              <a:rPr lang="en-US" smtClean="0"/>
              <a:t>1</a:t>
            </a:fld>
            <a:endParaRPr lang="en-US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8FEABF29-D33E-69E8-B48D-6939351C373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38469296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711437-BA0A-4074-8FE3-7B3923317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Computing Covariance</a:t>
            </a:r>
            <a:endParaRPr lang="en-PK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782F08-EBF3-4D18-B0BA-04BAA2736F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48458" y="6459786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1D8BA92-921E-4261-AD97-A03D4D041050}" type="slidenum">
              <a:rPr lang="en-US" smtClean="0"/>
              <a:pPr/>
              <a:t>10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6B50DC8-5E35-4059-8561-61137AFB5513}"/>
                  </a:ext>
                </a:extLst>
              </p:cNvPr>
              <p:cNvSpPr txBox="1"/>
              <p:nvPr/>
            </p:nvSpPr>
            <p:spPr>
              <a:xfrm>
                <a:off x="5923949" y="1866913"/>
                <a:ext cx="3236495" cy="545086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𝐶𝑜𝑣</m:t>
                      </m:r>
                      <m:d>
                        <m:dPr>
                          <m:ctrlPr>
                            <a:rPr lang="en-US" sz="15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5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15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5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sz="15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5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sz="15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15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5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5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d>
                                <m:dPr>
                                  <m:ctrlPr>
                                    <a:rPr lang="en-US" sz="15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5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5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15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15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×</m:t>
                                  </m:r>
                                  <m:sSub>
                                    <m:sSubPr>
                                      <m:ctrlPr>
                                        <a:rPr lang="en-US" sz="15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5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sz="15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num>
                        <m:den>
                          <m:r>
                            <a:rPr lang="en-US" sz="15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en-US" sz="15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sz="15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US" sz="15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5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acc>
                          <m:r>
                            <a:rPr lang="en-US" sz="15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acc>
                            <m:accPr>
                              <m:chr m:val="̅"/>
                              <m:ctrlPr>
                                <a:rPr lang="en-US" sz="15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5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PK" sz="1500" dirty="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6B50DC8-5E35-4059-8561-61137AFB55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3949" y="1866913"/>
                <a:ext cx="3236495" cy="545086"/>
              </a:xfrm>
              <a:prstGeom prst="rect">
                <a:avLst/>
              </a:prstGeom>
              <a:blipFill>
                <a:blip r:embed="rId2"/>
                <a:stretch>
                  <a:fillRect t="-62222" b="-57778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PK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AB2EE988-A982-4187-A06F-8C791EA1EE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1798" y="1779009"/>
            <a:ext cx="3452090" cy="202598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557E334-AABB-4D50-AA36-A2181F1BD290}"/>
                  </a:ext>
                </a:extLst>
              </p:cNvPr>
              <p:cNvSpPr txBox="1"/>
              <p:nvPr/>
            </p:nvSpPr>
            <p:spPr>
              <a:xfrm>
                <a:off x="5923946" y="2606228"/>
                <a:ext cx="4606256" cy="530723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PK" sz="15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5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  <m:r>
                        <a:rPr lang="en-US" sz="15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15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5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𝐴𝑙𝑙𝐸𝑙𝑒𝑐𝑡𝑟𝑜𝑛𝑖𝑐𝑠</m:t>
                          </m:r>
                        </m:e>
                      </m:d>
                      <m:r>
                        <a:rPr lang="en-US" sz="15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5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50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6+5+4+3+</m:t>
                          </m:r>
                          <m:r>
                            <a:rPr lang="en-US" sz="15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sz="150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  <m:r>
                        <a:rPr lang="en-US" sz="150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5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50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20</m:t>
                          </m:r>
                        </m:num>
                        <m:den>
                          <m:r>
                            <a:rPr lang="en-US" sz="150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  <m:r>
                        <a:rPr lang="en-US" sz="150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en-PK" sz="1500" dirty="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557E334-AABB-4D50-AA36-A2181F1BD2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3946" y="2606228"/>
                <a:ext cx="4606256" cy="530723"/>
              </a:xfrm>
              <a:prstGeom prst="rect">
                <a:avLst/>
              </a:prstGeom>
              <a:blipFill>
                <a:blip r:embed="rId4"/>
                <a:stretch>
                  <a:fillRect b="-2273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P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D7545D5-8C31-41C0-AB14-F8D3260E04BA}"/>
                  </a:ext>
                </a:extLst>
              </p:cNvPr>
              <p:cNvSpPr txBox="1"/>
              <p:nvPr/>
            </p:nvSpPr>
            <p:spPr>
              <a:xfrm>
                <a:off x="5923947" y="3155364"/>
                <a:ext cx="4606255" cy="530723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PK" sz="15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5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  <m:d>
                        <m:dPr>
                          <m:ctrlPr>
                            <a:rPr lang="en-US" sz="15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5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𝐻𝑖𝑔h𝑇𝑒𝑐h</m:t>
                          </m:r>
                        </m:e>
                      </m:d>
                      <m:r>
                        <a:rPr lang="en-US" sz="15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5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5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20+10+14+5+5</m:t>
                          </m:r>
                        </m:num>
                        <m:den>
                          <m:r>
                            <a:rPr lang="en-US" sz="150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  <m:r>
                        <a:rPr lang="en-US" sz="150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5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50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54</m:t>
                          </m:r>
                        </m:num>
                        <m:den>
                          <m:r>
                            <a:rPr lang="en-US" sz="150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  <m:r>
                        <a:rPr lang="en-US" sz="150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=10.80</m:t>
                      </m:r>
                    </m:oMath>
                  </m:oMathPara>
                </a14:m>
                <a:endParaRPr lang="en-PK" sz="1500" dirty="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D7545D5-8C31-41C0-AB14-F8D3260E04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3947" y="3155364"/>
                <a:ext cx="4606255" cy="530723"/>
              </a:xfrm>
              <a:prstGeom prst="rect">
                <a:avLst/>
              </a:prstGeom>
              <a:blipFill>
                <a:blip r:embed="rId5"/>
                <a:stretch>
                  <a:fillRect b="-2326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P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69A5E92-ACF1-484C-A41E-DAF542FC6C33}"/>
                  </a:ext>
                </a:extLst>
              </p:cNvPr>
              <p:cNvSpPr txBox="1"/>
              <p:nvPr/>
            </p:nvSpPr>
            <p:spPr>
              <a:xfrm>
                <a:off x="1755929" y="3787802"/>
                <a:ext cx="8177434" cy="530723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𝐶𝑜𝑣</m:t>
                      </m:r>
                      <m:d>
                        <m:dPr>
                          <m:ctrlPr>
                            <a:rPr lang="en-US" sz="15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5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𝐴𝑙𝑙𝐸𝑙𝑒𝑐𝑡𝑟𝑜𝑛𝑖𝑐𝑠</m:t>
                          </m:r>
                          <m:r>
                            <a:rPr lang="en-US" sz="15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5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𝐻𝑖𝑔h𝑇𝑒𝑐h</m:t>
                          </m:r>
                        </m:e>
                      </m:d>
                      <m:r>
                        <a:rPr lang="en-US" sz="15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5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5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6×20+5×10+4×14+3×5+2×5</m:t>
                          </m:r>
                        </m:num>
                        <m:den>
                          <m:r>
                            <a:rPr lang="en-US" sz="150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  <m:r>
                        <a:rPr lang="en-US" sz="150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−4</m:t>
                      </m:r>
                      <m:r>
                        <a:rPr lang="en-US" sz="15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×10.80</m:t>
                      </m:r>
                    </m:oMath>
                  </m:oMathPara>
                </a14:m>
                <a:endParaRPr lang="en-PK" sz="1500" dirty="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69A5E92-ACF1-484C-A41E-DAF542FC6C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5929" y="3787802"/>
                <a:ext cx="8177434" cy="530723"/>
              </a:xfrm>
              <a:prstGeom prst="rect">
                <a:avLst/>
              </a:prstGeom>
              <a:blipFill>
                <a:blip r:embed="rId6"/>
                <a:stretch>
                  <a:fillRect b="-2273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P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87E1FE4-7516-484A-9BB3-B2CFE9E547ED}"/>
                  </a:ext>
                </a:extLst>
              </p:cNvPr>
              <p:cNvSpPr txBox="1"/>
              <p:nvPr/>
            </p:nvSpPr>
            <p:spPr>
              <a:xfrm>
                <a:off x="1755929" y="4334595"/>
                <a:ext cx="8177434" cy="323165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𝐶𝑜𝑣</m:t>
                      </m:r>
                      <m:d>
                        <m:dPr>
                          <m:ctrlPr>
                            <a:rPr lang="en-US" sz="15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5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𝐴𝑙𝑙𝐸𝑙𝑒𝑐𝑡𝑟𝑜𝑛𝑖𝑐𝑠</m:t>
                          </m:r>
                          <m:r>
                            <a:rPr lang="en-US" sz="15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5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𝐻𝑖𝑔h𝑇𝑒𝑐h</m:t>
                          </m:r>
                        </m:e>
                      </m:d>
                      <m:r>
                        <a:rPr lang="en-US" sz="15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=50.2−43.2</m:t>
                      </m:r>
                    </m:oMath>
                  </m:oMathPara>
                </a14:m>
                <a:endParaRPr lang="en-PK" sz="1500" dirty="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87E1FE4-7516-484A-9BB3-B2CFE9E547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5929" y="4334595"/>
                <a:ext cx="8177434" cy="323165"/>
              </a:xfrm>
              <a:prstGeom prst="rect">
                <a:avLst/>
              </a:prstGeom>
              <a:blipFill>
                <a:blip r:embed="rId7"/>
                <a:stretch>
                  <a:fillRect b="-3571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P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96788DD-C6A3-47FF-BCC0-388AC6599CA7}"/>
                  </a:ext>
                </a:extLst>
              </p:cNvPr>
              <p:cNvSpPr txBox="1"/>
              <p:nvPr/>
            </p:nvSpPr>
            <p:spPr>
              <a:xfrm>
                <a:off x="1755929" y="4686349"/>
                <a:ext cx="8177434" cy="323165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𝐶𝑜𝑣</m:t>
                      </m:r>
                      <m:d>
                        <m:dPr>
                          <m:ctrlPr>
                            <a:rPr lang="en-US" sz="15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5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𝐴𝑙𝑙𝐸𝑙𝑒𝑐𝑡𝑟𝑜𝑛𝑖𝑐𝑠</m:t>
                          </m:r>
                          <m:r>
                            <a:rPr lang="en-US" sz="15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5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𝐻𝑖𝑔h𝑇𝑒𝑐h</m:t>
                          </m:r>
                        </m:e>
                      </m:d>
                      <m:r>
                        <a:rPr lang="en-US" sz="15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=7</m:t>
                      </m:r>
                    </m:oMath>
                  </m:oMathPara>
                </a14:m>
                <a:endParaRPr lang="en-PK" sz="1500" dirty="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96788DD-C6A3-47FF-BCC0-388AC6599C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5929" y="4686349"/>
                <a:ext cx="8177434" cy="323165"/>
              </a:xfrm>
              <a:prstGeom prst="rect">
                <a:avLst/>
              </a:prstGeom>
              <a:blipFill>
                <a:blip r:embed="rId8"/>
                <a:stretch>
                  <a:fillRect b="-3571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P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C7655895-6B00-440E-A682-CD0FB90CB345}"/>
              </a:ext>
            </a:extLst>
          </p:cNvPr>
          <p:cNvSpPr txBox="1"/>
          <p:nvPr/>
        </p:nvSpPr>
        <p:spPr>
          <a:xfrm>
            <a:off x="4018605" y="5104900"/>
            <a:ext cx="3810683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What if the data is nominal?</a:t>
            </a:r>
            <a:endParaRPr lang="en-PK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7969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9" grpId="0" animBg="1"/>
      <p:bldP spid="10" grpId="0" animBg="1"/>
      <p:bldP spid="11" grpId="0" animBg="1"/>
      <p:bldP spid="12" grpId="0" animBg="1"/>
      <p:bldP spid="1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76D9D-02D6-4887-AA28-D50972936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</a:t>
            </a:r>
            <a:endParaRPr lang="en-PK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EAFD861-392E-4E55-A23E-47F6C632CA2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b="1" dirty="0">
                    <a:solidFill>
                      <a:srgbClr val="FF00FF"/>
                    </a:solidFill>
                  </a:rPr>
                  <a:t>Correlation</a:t>
                </a:r>
                <a:r>
                  <a:rPr lang="en-US" dirty="0"/>
                  <a:t> is a statistical term describing the degree to which two variables move in </a:t>
                </a:r>
                <a:r>
                  <a:rPr lang="en-US" b="1" dirty="0">
                    <a:solidFill>
                      <a:srgbClr val="FF00FF"/>
                    </a:solidFill>
                  </a:rPr>
                  <a:t>coordination with one another</a:t>
                </a:r>
                <a:r>
                  <a:rPr lang="en-US" dirty="0"/>
                  <a:t>.</a:t>
                </a:r>
              </a:p>
              <a:p>
                <a:r>
                  <a:rPr lang="en-US" dirty="0"/>
                  <a:t>If the two variables move in the same direction, then those variables are said to have a </a:t>
                </a:r>
                <a:r>
                  <a:rPr lang="en-US" b="1" dirty="0">
                    <a:solidFill>
                      <a:srgbClr val="FF00FF"/>
                    </a:solidFill>
                  </a:rPr>
                  <a:t>positive correlation</a:t>
                </a:r>
                <a:r>
                  <a:rPr lang="en-US" dirty="0"/>
                  <a:t>. </a:t>
                </a:r>
              </a:p>
              <a:p>
                <a:r>
                  <a:rPr lang="en-US" dirty="0"/>
                  <a:t>If they move in opposite directions, then they have a </a:t>
                </a:r>
                <a:r>
                  <a:rPr lang="en-US" b="1" dirty="0">
                    <a:solidFill>
                      <a:srgbClr val="FF00FF"/>
                    </a:solidFill>
                  </a:rPr>
                  <a:t>negative correlation</a:t>
                </a:r>
                <a:r>
                  <a:rPr lang="en-US" dirty="0"/>
                  <a:t>.</a:t>
                </a:r>
              </a:p>
              <a:p>
                <a:endParaRPr lang="en-US" dirty="0"/>
              </a:p>
              <a:p>
                <a:r>
                  <a:rPr lang="en-US" dirty="0"/>
                  <a:t>The strength of the correlation is determined by the </a:t>
                </a:r>
                <a:r>
                  <a:rPr lang="en-US" b="1" dirty="0">
                    <a:solidFill>
                      <a:srgbClr val="FF00FF"/>
                    </a:solidFill>
                  </a:rPr>
                  <a:t>correlation coefficient</a:t>
                </a:r>
                <a:r>
                  <a:rPr lang="en-US" dirty="0"/>
                  <a:t>, which </a:t>
                </a:r>
                <a:r>
                  <a:rPr lang="en-US" b="1" dirty="0">
                    <a:solidFill>
                      <a:srgbClr val="FF00FF"/>
                    </a:solidFill>
                  </a:rPr>
                  <a:t>varies between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1" i="1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b="1" dirty="0">
                    <a:solidFill>
                      <a:srgbClr val="FF00FF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1" i="1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dirty="0"/>
                  <a:t>.</a:t>
                </a:r>
                <a:endParaRPr lang="en-PK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EAFD861-392E-4E55-A23E-47F6C632CA2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697" t="-1887" r="-303"/>
                </a:stretch>
              </a:blipFill>
            </p:spPr>
            <p:txBody>
              <a:bodyPr/>
              <a:lstStyle/>
              <a:p>
                <a:r>
                  <a:rPr lang="en-P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98C1D7-6A11-4E50-A712-AFE22EF76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48458" y="6459786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1D8BA92-921E-4261-AD97-A03D4D041050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94F5E7-EAB1-B293-7CB7-657AA1DB0EA1}"/>
              </a:ext>
            </a:extLst>
          </p:cNvPr>
          <p:cNvSpPr txBox="1"/>
          <p:nvPr/>
        </p:nvSpPr>
        <p:spPr>
          <a:xfrm>
            <a:off x="4555958" y="5342021"/>
            <a:ext cx="4742046" cy="52322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0000"/>
                </a:solidFill>
              </a:rPr>
              <a:t>What if correlation is 0?</a:t>
            </a:r>
            <a:endParaRPr lang="en-PK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2390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F6A8E0-D571-4EF4-ABC1-9607EC6FD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 Between Two Variables</a:t>
            </a:r>
            <a:endParaRPr lang="en-PK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8AAD641-D349-433F-9666-C7E1FAB2B6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44532" y="3553264"/>
            <a:ext cx="1817061" cy="1768172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ACC0E1-5B69-4254-84FF-AFD316EFE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48458" y="6459786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1D8BA92-921E-4261-AD97-A03D4D041050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EF9B4C2-D937-4FB3-BBE8-F4229DD797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6242" y="2337604"/>
            <a:ext cx="2380994" cy="298383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7D4A683-7F2B-4456-ABFF-8D250C6176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1886" y="3553264"/>
            <a:ext cx="2318914" cy="1768172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B06E659E-F851-46D7-81AE-8192337FD982}"/>
              </a:ext>
            </a:extLst>
          </p:cNvPr>
          <p:cNvGrpSpPr/>
          <p:nvPr/>
        </p:nvGrpSpPr>
        <p:grpSpPr>
          <a:xfrm>
            <a:off x="1644532" y="2578345"/>
            <a:ext cx="1978269" cy="1251176"/>
            <a:chOff x="160708" y="2294793"/>
            <a:chExt cx="2637692" cy="166823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9B3C7C5-5D9C-4F88-8A14-4D6B8EE5EDD5}"/>
                </a:ext>
              </a:extLst>
            </p:cNvPr>
            <p:cNvSpPr txBox="1"/>
            <p:nvPr/>
          </p:nvSpPr>
          <p:spPr>
            <a:xfrm>
              <a:off x="160708" y="2294793"/>
              <a:ext cx="2637692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50" dirty="0"/>
                <a:t>Weak relationship have small </a:t>
              </a:r>
              <a:r>
                <a:rPr lang="en-US" sz="1350" b="1" dirty="0"/>
                <a:t>correlation value…</a:t>
              </a:r>
              <a:endParaRPr lang="en-PK" sz="1350" b="1" dirty="0"/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B36C609D-E0D8-4F2B-A05A-ADCF74A822A4}"/>
                </a:ext>
              </a:extLst>
            </p:cNvPr>
            <p:cNvCxnSpPr>
              <a:stCxn id="11" idx="2"/>
            </p:cNvCxnSpPr>
            <p:nvPr/>
          </p:nvCxnSpPr>
          <p:spPr>
            <a:xfrm>
              <a:off x="1479555" y="2971901"/>
              <a:ext cx="15139" cy="99112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4D46E41-006D-48D3-A3FB-D6038CC750E3}"/>
              </a:ext>
            </a:extLst>
          </p:cNvPr>
          <p:cNvGrpSpPr/>
          <p:nvPr/>
        </p:nvGrpSpPr>
        <p:grpSpPr>
          <a:xfrm>
            <a:off x="8271906" y="2679148"/>
            <a:ext cx="1978269" cy="1251176"/>
            <a:chOff x="160708" y="2294793"/>
            <a:chExt cx="2637692" cy="1668234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0DFA286-89E5-4E28-9743-622702DE6660}"/>
                </a:ext>
              </a:extLst>
            </p:cNvPr>
            <p:cNvSpPr txBox="1"/>
            <p:nvPr/>
          </p:nvSpPr>
          <p:spPr>
            <a:xfrm>
              <a:off x="160708" y="2294793"/>
              <a:ext cx="2637692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50" dirty="0"/>
                <a:t>Strong relationship have large </a:t>
              </a:r>
              <a:r>
                <a:rPr lang="en-US" sz="1350" b="1" dirty="0"/>
                <a:t>correlation value…</a:t>
              </a:r>
              <a:endParaRPr lang="en-PK" sz="1350" b="1" dirty="0"/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FC0F8139-1B06-41F0-8B8D-A41293384CB9}"/>
                </a:ext>
              </a:extLst>
            </p:cNvPr>
            <p:cNvCxnSpPr>
              <a:stCxn id="16" idx="2"/>
            </p:cNvCxnSpPr>
            <p:nvPr/>
          </p:nvCxnSpPr>
          <p:spPr>
            <a:xfrm>
              <a:off x="1479555" y="2971901"/>
              <a:ext cx="15139" cy="99112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5B72D3C9-1893-4521-8C0A-D7D1C4D82521}"/>
              </a:ext>
            </a:extLst>
          </p:cNvPr>
          <p:cNvSpPr txBox="1"/>
          <p:nvPr/>
        </p:nvSpPr>
        <p:spPr>
          <a:xfrm>
            <a:off x="7891886" y="1288036"/>
            <a:ext cx="2251958" cy="9233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350" b="1" dirty="0">
                <a:solidFill>
                  <a:srgbClr val="00B050"/>
                </a:solidFill>
              </a:rPr>
              <a:t>Correlation is 1 if a straight line with positive slope can be drawn from the center of all data points</a:t>
            </a:r>
            <a:endParaRPr lang="en-PK" sz="135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1924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F6A8E0-D571-4EF4-ABC1-9607EC6FD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 Between Two Variables</a:t>
            </a:r>
            <a:endParaRPr lang="en-PK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ACC0E1-5B69-4254-84FF-AFD316EFE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48458" y="6459786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1D8BA92-921E-4261-AD97-A03D4D041050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64DB978-5849-40AA-8E26-C86D578D4B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8381" y="2371119"/>
            <a:ext cx="2770401" cy="290151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E2A8B37-7FEC-4962-8BD2-4DB8E7F1BA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2218" y="2444383"/>
            <a:ext cx="2927491" cy="282825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A4880D5-7515-445A-A02B-1C5F2B1DA4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46832" y="3392327"/>
            <a:ext cx="2596428" cy="1880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407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F6A8E0-D571-4EF4-ABC1-9607EC6FD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 Between Two Variables</a:t>
            </a:r>
            <a:endParaRPr lang="en-PK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ACC0E1-5B69-4254-84FF-AFD316EFE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48458" y="6459786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1D8BA92-921E-4261-AD97-A03D4D041050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17215D-F786-48CB-AB68-1B36B0BD09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2227" y="1909943"/>
            <a:ext cx="6136106" cy="2372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410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F6A8E0-D571-4EF4-ABC1-9607EC6FD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 Between Two Variables</a:t>
            </a:r>
            <a:endParaRPr lang="en-PK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ACC0E1-5B69-4254-84FF-AFD316EFE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48458" y="6459786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1D8BA92-921E-4261-AD97-A03D4D041050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BF93579-DA02-4E32-AD8D-3810476EB3D0}"/>
              </a:ext>
            </a:extLst>
          </p:cNvPr>
          <p:cNvSpPr txBox="1"/>
          <p:nvPr/>
        </p:nvSpPr>
        <p:spPr>
          <a:xfrm>
            <a:off x="3830435" y="4548911"/>
            <a:ext cx="4531133" cy="1015663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>
                <a:solidFill>
                  <a:srgbClr val="FF0000"/>
                </a:solidFill>
              </a:rPr>
              <a:t>But … How to Compute Correlation?</a:t>
            </a:r>
            <a:endParaRPr lang="en-PK" sz="3000" b="1" dirty="0">
              <a:solidFill>
                <a:srgbClr val="FF00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CAD6AE-D68E-4879-ABF7-0DFF34EA9A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0454" y="2149003"/>
            <a:ext cx="5751095" cy="2060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200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AE01BE-3E58-435E-B67D-970B05051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Computing Correlation</a:t>
            </a:r>
            <a:endParaRPr lang="en-PK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408886D3-78A1-403D-A164-F0319A489D33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961711" y="1915029"/>
          <a:ext cx="1367026" cy="19469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3513">
                  <a:extLst>
                    <a:ext uri="{9D8B030D-6E8A-4147-A177-3AD203B41FA5}">
                      <a16:colId xmlns:a16="http://schemas.microsoft.com/office/drawing/2014/main" val="2765596394"/>
                    </a:ext>
                  </a:extLst>
                </a:gridCol>
                <a:gridCol w="683513">
                  <a:extLst>
                    <a:ext uri="{9D8B030D-6E8A-4147-A177-3AD203B41FA5}">
                      <a16:colId xmlns:a16="http://schemas.microsoft.com/office/drawing/2014/main" val="2309001227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X</a:t>
                      </a:r>
                      <a:endParaRPr lang="en-PK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Y</a:t>
                      </a:r>
                      <a:endParaRPr lang="en-PK" sz="11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265912018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0B0F0"/>
                          </a:solidFill>
                        </a:rPr>
                        <a:t>1</a:t>
                      </a:r>
                      <a:endParaRPr lang="en-PK" sz="1100" dirty="0">
                        <a:solidFill>
                          <a:srgbClr val="00B0F0"/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FF0000"/>
                          </a:solidFill>
                        </a:rPr>
                        <a:t>2</a:t>
                      </a:r>
                      <a:endParaRPr lang="en-PK" sz="1100" dirty="0">
                        <a:solidFill>
                          <a:srgbClr val="FF0000"/>
                        </a:solidFill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733441584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0B0F0"/>
                          </a:solidFill>
                        </a:rPr>
                        <a:t>2</a:t>
                      </a:r>
                      <a:endParaRPr lang="en-PK" sz="1100" dirty="0">
                        <a:solidFill>
                          <a:srgbClr val="00B0F0"/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FF0000"/>
                          </a:solidFill>
                        </a:rPr>
                        <a:t>4</a:t>
                      </a:r>
                      <a:endParaRPr lang="en-PK" sz="1100" dirty="0">
                        <a:solidFill>
                          <a:srgbClr val="FF0000"/>
                        </a:solidFill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707123141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0B0F0"/>
                          </a:solidFill>
                        </a:rPr>
                        <a:t>3</a:t>
                      </a:r>
                      <a:endParaRPr lang="en-PK" sz="1100" dirty="0">
                        <a:solidFill>
                          <a:srgbClr val="00B0F0"/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FF0000"/>
                          </a:solidFill>
                        </a:rPr>
                        <a:t>7</a:t>
                      </a:r>
                      <a:endParaRPr lang="en-PK" sz="1100" dirty="0">
                        <a:solidFill>
                          <a:srgbClr val="FF0000"/>
                        </a:solidFill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14492420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0B0F0"/>
                          </a:solidFill>
                        </a:rPr>
                        <a:t>4</a:t>
                      </a:r>
                      <a:endParaRPr lang="en-PK" sz="1100" dirty="0">
                        <a:solidFill>
                          <a:srgbClr val="00B0F0"/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FF0000"/>
                          </a:solidFill>
                        </a:rPr>
                        <a:t>9</a:t>
                      </a:r>
                      <a:endParaRPr lang="en-PK" sz="1100" dirty="0">
                        <a:solidFill>
                          <a:srgbClr val="FF0000"/>
                        </a:solidFill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491749076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0B0F0"/>
                          </a:solidFill>
                        </a:rPr>
                        <a:t>5</a:t>
                      </a:r>
                      <a:endParaRPr lang="en-PK" sz="1100" dirty="0">
                        <a:solidFill>
                          <a:srgbClr val="00B0F0"/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FF0000"/>
                          </a:solidFill>
                        </a:rPr>
                        <a:t>12</a:t>
                      </a:r>
                      <a:endParaRPr lang="en-PK" sz="1100" dirty="0">
                        <a:solidFill>
                          <a:srgbClr val="FF0000"/>
                        </a:solidFill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509599794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0B0F0"/>
                          </a:solidFill>
                        </a:rPr>
                        <a:t>6</a:t>
                      </a:r>
                      <a:endParaRPr lang="en-PK" sz="1100" dirty="0">
                        <a:solidFill>
                          <a:srgbClr val="00B0F0"/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FF0000"/>
                          </a:solidFill>
                        </a:rPr>
                        <a:t>14</a:t>
                      </a:r>
                      <a:endParaRPr lang="en-PK" sz="1100" dirty="0">
                        <a:solidFill>
                          <a:srgbClr val="FF0000"/>
                        </a:solidFill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593005760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618B30-9BCD-4666-9604-A98C5B7AF1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48458" y="6459786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1D8BA92-921E-4261-AD97-A03D4D041050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4939746E-8327-4AE5-9808-2BF09DA9AC30}"/>
              </a:ext>
            </a:extLst>
          </p:cNvPr>
          <p:cNvSpPr/>
          <p:nvPr/>
        </p:nvSpPr>
        <p:spPr>
          <a:xfrm>
            <a:off x="3437022" y="2719140"/>
            <a:ext cx="433137" cy="4812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 sz="135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7" name="Table 7">
                <a:extLst>
                  <a:ext uri="{FF2B5EF4-FFF2-40B4-BE49-F238E27FC236}">
                    <a16:creationId xmlns:a16="http://schemas.microsoft.com/office/drawing/2014/main" id="{D6A890DC-C61E-4DC6-A44E-37345AB02C47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4360018" y="1915029"/>
              <a:ext cx="5081335" cy="22250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16267">
                      <a:extLst>
                        <a:ext uri="{9D8B030D-6E8A-4147-A177-3AD203B41FA5}">
                          <a16:colId xmlns:a16="http://schemas.microsoft.com/office/drawing/2014/main" val="3162037433"/>
                        </a:ext>
                      </a:extLst>
                    </a:gridCol>
                    <a:gridCol w="1016267">
                      <a:extLst>
                        <a:ext uri="{9D8B030D-6E8A-4147-A177-3AD203B41FA5}">
                          <a16:colId xmlns:a16="http://schemas.microsoft.com/office/drawing/2014/main" val="2176268049"/>
                        </a:ext>
                      </a:extLst>
                    </a:gridCol>
                    <a:gridCol w="1016267">
                      <a:extLst>
                        <a:ext uri="{9D8B030D-6E8A-4147-A177-3AD203B41FA5}">
                          <a16:colId xmlns:a16="http://schemas.microsoft.com/office/drawing/2014/main" val="799292638"/>
                        </a:ext>
                      </a:extLst>
                    </a:gridCol>
                    <a:gridCol w="1016267">
                      <a:extLst>
                        <a:ext uri="{9D8B030D-6E8A-4147-A177-3AD203B41FA5}">
                          <a16:colId xmlns:a16="http://schemas.microsoft.com/office/drawing/2014/main" val="31892085"/>
                        </a:ext>
                      </a:extLst>
                    </a:gridCol>
                    <a:gridCol w="1016267">
                      <a:extLst>
                        <a:ext uri="{9D8B030D-6E8A-4147-A177-3AD203B41FA5}">
                          <a16:colId xmlns:a16="http://schemas.microsoft.com/office/drawing/2014/main" val="13446081"/>
                        </a:ext>
                      </a:extLst>
                    </a:gridCol>
                  </a:tblGrid>
                  <a:tr h="27813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X</a:t>
                          </a:r>
                          <a:endParaRPr lang="en-PK" sz="11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Y</a:t>
                          </a:r>
                          <a:endParaRPr lang="en-PK" sz="11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XY</a:t>
                          </a:r>
                          <a:endParaRPr lang="en-PK" sz="11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1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100" b="1" i="0" smtClean="0">
                                        <a:latin typeface="Cambria Math" panose="02040503050406030204" pitchFamily="18" charset="0"/>
                                      </a:rPr>
                                      <m:t>𝐗</m:t>
                                    </m:r>
                                  </m:e>
                                  <m:sup>
                                    <m:r>
                                      <a:rPr lang="en-US" sz="1100" b="1" i="0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PK" sz="1100" i="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1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100" b="1" i="0" smtClean="0">
                                        <a:latin typeface="Cambria Math" panose="02040503050406030204" pitchFamily="18" charset="0"/>
                                      </a:rPr>
                                      <m:t>𝐘</m:t>
                                    </m:r>
                                  </m:e>
                                  <m:sup>
                                    <m:r>
                                      <a:rPr lang="en-US" sz="1100" b="1" i="0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PK" sz="1100" i="0" dirty="0"/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602840499"/>
                      </a:ext>
                    </a:extLst>
                  </a:tr>
                  <a:tr h="27813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>
                              <a:solidFill>
                                <a:srgbClr val="00B0F0"/>
                              </a:solidFill>
                            </a:rPr>
                            <a:t>1</a:t>
                          </a:r>
                          <a:endParaRPr lang="en-PK" sz="1100" dirty="0">
                            <a:solidFill>
                              <a:srgbClr val="00B0F0"/>
                            </a:solidFill>
                          </a:endParaRP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  <a:endParaRPr lang="en-PK" sz="11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K" sz="110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K" sz="110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K" sz="1100"/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2501211560"/>
                      </a:ext>
                    </a:extLst>
                  </a:tr>
                  <a:tr h="27813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>
                              <a:solidFill>
                                <a:srgbClr val="00B0F0"/>
                              </a:solidFill>
                            </a:rPr>
                            <a:t>2</a:t>
                          </a:r>
                          <a:endParaRPr lang="en-PK" sz="1100" dirty="0">
                            <a:solidFill>
                              <a:srgbClr val="00B0F0"/>
                            </a:solidFill>
                          </a:endParaRP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>
                              <a:solidFill>
                                <a:srgbClr val="FF0000"/>
                              </a:solidFill>
                            </a:rPr>
                            <a:t>4</a:t>
                          </a:r>
                          <a:endParaRPr lang="en-PK" sz="11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K" sz="110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K" sz="110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K" sz="1100"/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034087415"/>
                      </a:ext>
                    </a:extLst>
                  </a:tr>
                  <a:tr h="27813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>
                              <a:solidFill>
                                <a:srgbClr val="00B0F0"/>
                              </a:solidFill>
                            </a:rPr>
                            <a:t>3</a:t>
                          </a:r>
                          <a:endParaRPr lang="en-PK" sz="1100" dirty="0">
                            <a:solidFill>
                              <a:srgbClr val="00B0F0"/>
                            </a:solidFill>
                          </a:endParaRP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>
                              <a:solidFill>
                                <a:srgbClr val="FF0000"/>
                              </a:solidFill>
                            </a:rPr>
                            <a:t>7</a:t>
                          </a:r>
                          <a:endParaRPr lang="en-PK" sz="11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K" sz="110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K" sz="110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K" sz="1100"/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335325312"/>
                      </a:ext>
                    </a:extLst>
                  </a:tr>
                  <a:tr h="27813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>
                              <a:solidFill>
                                <a:srgbClr val="00B0F0"/>
                              </a:solidFill>
                            </a:rPr>
                            <a:t>4</a:t>
                          </a:r>
                          <a:endParaRPr lang="en-PK" sz="1100" dirty="0">
                            <a:solidFill>
                              <a:srgbClr val="00B0F0"/>
                            </a:solidFill>
                          </a:endParaRP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>
                              <a:solidFill>
                                <a:srgbClr val="FF0000"/>
                              </a:solidFill>
                            </a:rPr>
                            <a:t>9</a:t>
                          </a:r>
                          <a:endParaRPr lang="en-PK" sz="11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K" sz="110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K" sz="110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K" sz="1100"/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1274140146"/>
                      </a:ext>
                    </a:extLst>
                  </a:tr>
                  <a:tr h="27813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>
                              <a:solidFill>
                                <a:srgbClr val="00B0F0"/>
                              </a:solidFill>
                            </a:rPr>
                            <a:t>5</a:t>
                          </a:r>
                          <a:endParaRPr lang="en-PK" sz="1100" dirty="0">
                            <a:solidFill>
                              <a:srgbClr val="00B0F0"/>
                            </a:solidFill>
                          </a:endParaRP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>
                              <a:solidFill>
                                <a:srgbClr val="FF0000"/>
                              </a:solidFill>
                            </a:rPr>
                            <a:t>12</a:t>
                          </a:r>
                          <a:endParaRPr lang="en-PK" sz="11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K" sz="110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K" sz="110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K" sz="1100"/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2064138400"/>
                      </a:ext>
                    </a:extLst>
                  </a:tr>
                  <a:tr h="27813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>
                              <a:solidFill>
                                <a:srgbClr val="00B0F0"/>
                              </a:solidFill>
                            </a:rPr>
                            <a:t>6</a:t>
                          </a:r>
                          <a:endParaRPr lang="en-PK" sz="1100" dirty="0">
                            <a:solidFill>
                              <a:srgbClr val="00B0F0"/>
                            </a:solidFill>
                          </a:endParaRP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>
                              <a:solidFill>
                                <a:srgbClr val="FF0000"/>
                              </a:solidFill>
                            </a:rPr>
                            <a:t>14</a:t>
                          </a:r>
                          <a:endParaRPr lang="en-PK" sz="11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K" sz="110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K" sz="110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K" sz="1100"/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485737665"/>
                      </a:ext>
                    </a:extLst>
                  </a:tr>
                  <a:tr h="278130">
                    <a:tc>
                      <a:txBody>
                        <a:bodyPr/>
                        <a:lstStyle/>
                        <a:p>
                          <a:pPr algn="ctr"/>
                          <a:endParaRPr lang="en-PK" sz="110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K" sz="110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K" sz="110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K" sz="110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K" sz="1100" dirty="0"/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47079709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7" name="Table 7">
                <a:extLst>
                  <a:ext uri="{FF2B5EF4-FFF2-40B4-BE49-F238E27FC236}">
                    <a16:creationId xmlns:a16="http://schemas.microsoft.com/office/drawing/2014/main" id="{D6A890DC-C61E-4DC6-A44E-37345AB02C47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4360018" y="1915029"/>
              <a:ext cx="5081335" cy="22250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16267">
                      <a:extLst>
                        <a:ext uri="{9D8B030D-6E8A-4147-A177-3AD203B41FA5}">
                          <a16:colId xmlns:a16="http://schemas.microsoft.com/office/drawing/2014/main" val="3162037433"/>
                        </a:ext>
                      </a:extLst>
                    </a:gridCol>
                    <a:gridCol w="1016267">
                      <a:extLst>
                        <a:ext uri="{9D8B030D-6E8A-4147-A177-3AD203B41FA5}">
                          <a16:colId xmlns:a16="http://schemas.microsoft.com/office/drawing/2014/main" val="2176268049"/>
                        </a:ext>
                      </a:extLst>
                    </a:gridCol>
                    <a:gridCol w="1016267">
                      <a:extLst>
                        <a:ext uri="{9D8B030D-6E8A-4147-A177-3AD203B41FA5}">
                          <a16:colId xmlns:a16="http://schemas.microsoft.com/office/drawing/2014/main" val="799292638"/>
                        </a:ext>
                      </a:extLst>
                    </a:gridCol>
                    <a:gridCol w="1016267">
                      <a:extLst>
                        <a:ext uri="{9D8B030D-6E8A-4147-A177-3AD203B41FA5}">
                          <a16:colId xmlns:a16="http://schemas.microsoft.com/office/drawing/2014/main" val="31892085"/>
                        </a:ext>
                      </a:extLst>
                    </a:gridCol>
                    <a:gridCol w="1016267">
                      <a:extLst>
                        <a:ext uri="{9D8B030D-6E8A-4147-A177-3AD203B41FA5}">
                          <a16:colId xmlns:a16="http://schemas.microsoft.com/office/drawing/2014/main" val="13446081"/>
                        </a:ext>
                      </a:extLst>
                    </a:gridCol>
                  </a:tblGrid>
                  <a:tr h="27813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X</a:t>
                          </a:r>
                          <a:endParaRPr lang="en-PK" sz="11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Y</a:t>
                          </a:r>
                          <a:endParaRPr lang="en-PK" sz="11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XY</a:t>
                          </a:r>
                          <a:endParaRPr lang="en-PK" sz="11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endParaRPr lang="en-PK"/>
                        </a:p>
                      </a:txBody>
                      <a:tcPr marL="68580" marR="68580" marT="34290" marB="34290">
                        <a:blipFill>
                          <a:blip r:embed="rId2"/>
                          <a:stretch>
                            <a:fillRect l="-302500" r="-102500" b="-70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PK"/>
                        </a:p>
                      </a:txBody>
                      <a:tcPr marL="68580" marR="68580" marT="34290" marB="34290">
                        <a:blipFill>
                          <a:blip r:embed="rId2"/>
                          <a:stretch>
                            <a:fillRect l="-402500" r="-2500" b="-70909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02840499"/>
                      </a:ext>
                    </a:extLst>
                  </a:tr>
                  <a:tr h="27813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>
                              <a:solidFill>
                                <a:srgbClr val="00B0F0"/>
                              </a:solidFill>
                            </a:rPr>
                            <a:t>1</a:t>
                          </a:r>
                          <a:endParaRPr lang="en-PK" sz="1100" dirty="0">
                            <a:solidFill>
                              <a:srgbClr val="00B0F0"/>
                            </a:solidFill>
                          </a:endParaRP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  <a:endParaRPr lang="en-PK" sz="11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K" sz="110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K" sz="110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K" sz="1100"/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2501211560"/>
                      </a:ext>
                    </a:extLst>
                  </a:tr>
                  <a:tr h="27813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>
                              <a:solidFill>
                                <a:srgbClr val="00B0F0"/>
                              </a:solidFill>
                            </a:rPr>
                            <a:t>2</a:t>
                          </a:r>
                          <a:endParaRPr lang="en-PK" sz="1100" dirty="0">
                            <a:solidFill>
                              <a:srgbClr val="00B0F0"/>
                            </a:solidFill>
                          </a:endParaRP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>
                              <a:solidFill>
                                <a:srgbClr val="FF0000"/>
                              </a:solidFill>
                            </a:rPr>
                            <a:t>4</a:t>
                          </a:r>
                          <a:endParaRPr lang="en-PK" sz="11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K" sz="110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K" sz="110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K" sz="1100"/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034087415"/>
                      </a:ext>
                    </a:extLst>
                  </a:tr>
                  <a:tr h="27813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>
                              <a:solidFill>
                                <a:srgbClr val="00B0F0"/>
                              </a:solidFill>
                            </a:rPr>
                            <a:t>3</a:t>
                          </a:r>
                          <a:endParaRPr lang="en-PK" sz="1100" dirty="0">
                            <a:solidFill>
                              <a:srgbClr val="00B0F0"/>
                            </a:solidFill>
                          </a:endParaRP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>
                              <a:solidFill>
                                <a:srgbClr val="FF0000"/>
                              </a:solidFill>
                            </a:rPr>
                            <a:t>7</a:t>
                          </a:r>
                          <a:endParaRPr lang="en-PK" sz="11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K" sz="110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K" sz="110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K" sz="1100"/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335325312"/>
                      </a:ext>
                    </a:extLst>
                  </a:tr>
                  <a:tr h="27813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>
                              <a:solidFill>
                                <a:srgbClr val="00B0F0"/>
                              </a:solidFill>
                            </a:rPr>
                            <a:t>4</a:t>
                          </a:r>
                          <a:endParaRPr lang="en-PK" sz="1100" dirty="0">
                            <a:solidFill>
                              <a:srgbClr val="00B0F0"/>
                            </a:solidFill>
                          </a:endParaRP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>
                              <a:solidFill>
                                <a:srgbClr val="FF0000"/>
                              </a:solidFill>
                            </a:rPr>
                            <a:t>9</a:t>
                          </a:r>
                          <a:endParaRPr lang="en-PK" sz="11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K" sz="110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K" sz="110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K" sz="1100"/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1274140146"/>
                      </a:ext>
                    </a:extLst>
                  </a:tr>
                  <a:tr h="27813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>
                              <a:solidFill>
                                <a:srgbClr val="00B0F0"/>
                              </a:solidFill>
                            </a:rPr>
                            <a:t>5</a:t>
                          </a:r>
                          <a:endParaRPr lang="en-PK" sz="1100" dirty="0">
                            <a:solidFill>
                              <a:srgbClr val="00B0F0"/>
                            </a:solidFill>
                          </a:endParaRP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>
                              <a:solidFill>
                                <a:srgbClr val="FF0000"/>
                              </a:solidFill>
                            </a:rPr>
                            <a:t>12</a:t>
                          </a:r>
                          <a:endParaRPr lang="en-PK" sz="11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K" sz="110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K" sz="110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K" sz="1100"/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2064138400"/>
                      </a:ext>
                    </a:extLst>
                  </a:tr>
                  <a:tr h="27813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>
                              <a:solidFill>
                                <a:srgbClr val="00B0F0"/>
                              </a:solidFill>
                            </a:rPr>
                            <a:t>6</a:t>
                          </a:r>
                          <a:endParaRPr lang="en-PK" sz="1100" dirty="0">
                            <a:solidFill>
                              <a:srgbClr val="00B0F0"/>
                            </a:solidFill>
                          </a:endParaRP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>
                              <a:solidFill>
                                <a:srgbClr val="FF0000"/>
                              </a:solidFill>
                            </a:rPr>
                            <a:t>14</a:t>
                          </a:r>
                          <a:endParaRPr lang="en-PK" sz="11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K" sz="110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K" sz="110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K" sz="1100"/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485737665"/>
                      </a:ext>
                    </a:extLst>
                  </a:tr>
                  <a:tr h="278130">
                    <a:tc>
                      <a:txBody>
                        <a:bodyPr/>
                        <a:lstStyle/>
                        <a:p>
                          <a:pPr algn="ctr"/>
                          <a:endParaRPr lang="en-PK" sz="110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K" sz="110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K" sz="110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K" sz="110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K" sz="1100" dirty="0"/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47079709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533084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AE01BE-3E58-435E-B67D-970B05051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Computing Correlation</a:t>
            </a:r>
            <a:endParaRPr lang="en-PK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408886D3-78A1-403D-A164-F0319A489D33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961711" y="1915029"/>
          <a:ext cx="1367026" cy="19469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3513">
                  <a:extLst>
                    <a:ext uri="{9D8B030D-6E8A-4147-A177-3AD203B41FA5}">
                      <a16:colId xmlns:a16="http://schemas.microsoft.com/office/drawing/2014/main" val="2765596394"/>
                    </a:ext>
                  </a:extLst>
                </a:gridCol>
                <a:gridCol w="683513">
                  <a:extLst>
                    <a:ext uri="{9D8B030D-6E8A-4147-A177-3AD203B41FA5}">
                      <a16:colId xmlns:a16="http://schemas.microsoft.com/office/drawing/2014/main" val="2309001227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X</a:t>
                      </a:r>
                      <a:endParaRPr lang="en-PK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Y</a:t>
                      </a:r>
                      <a:endParaRPr lang="en-PK" sz="11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265912018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0B0F0"/>
                          </a:solidFill>
                        </a:rPr>
                        <a:t>1</a:t>
                      </a:r>
                      <a:endParaRPr lang="en-PK" sz="1100" dirty="0">
                        <a:solidFill>
                          <a:srgbClr val="00B0F0"/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FF0000"/>
                          </a:solidFill>
                        </a:rPr>
                        <a:t>2</a:t>
                      </a:r>
                      <a:endParaRPr lang="en-PK" sz="1100" dirty="0">
                        <a:solidFill>
                          <a:srgbClr val="FF0000"/>
                        </a:solidFill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733441584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0B0F0"/>
                          </a:solidFill>
                        </a:rPr>
                        <a:t>2</a:t>
                      </a:r>
                      <a:endParaRPr lang="en-PK" sz="1100" dirty="0">
                        <a:solidFill>
                          <a:srgbClr val="00B0F0"/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FF0000"/>
                          </a:solidFill>
                        </a:rPr>
                        <a:t>4</a:t>
                      </a:r>
                      <a:endParaRPr lang="en-PK" sz="1100" dirty="0">
                        <a:solidFill>
                          <a:srgbClr val="FF0000"/>
                        </a:solidFill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707123141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0B0F0"/>
                          </a:solidFill>
                        </a:rPr>
                        <a:t>3</a:t>
                      </a:r>
                      <a:endParaRPr lang="en-PK" sz="1100" dirty="0">
                        <a:solidFill>
                          <a:srgbClr val="00B0F0"/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FF0000"/>
                          </a:solidFill>
                        </a:rPr>
                        <a:t>7</a:t>
                      </a:r>
                      <a:endParaRPr lang="en-PK" sz="1100" dirty="0">
                        <a:solidFill>
                          <a:srgbClr val="FF0000"/>
                        </a:solidFill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14492420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0B0F0"/>
                          </a:solidFill>
                        </a:rPr>
                        <a:t>4</a:t>
                      </a:r>
                      <a:endParaRPr lang="en-PK" sz="1100" dirty="0">
                        <a:solidFill>
                          <a:srgbClr val="00B0F0"/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FF0000"/>
                          </a:solidFill>
                        </a:rPr>
                        <a:t>9</a:t>
                      </a:r>
                      <a:endParaRPr lang="en-PK" sz="1100" dirty="0">
                        <a:solidFill>
                          <a:srgbClr val="FF0000"/>
                        </a:solidFill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491749076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0B0F0"/>
                          </a:solidFill>
                        </a:rPr>
                        <a:t>5</a:t>
                      </a:r>
                      <a:endParaRPr lang="en-PK" sz="1100" dirty="0">
                        <a:solidFill>
                          <a:srgbClr val="00B0F0"/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FF0000"/>
                          </a:solidFill>
                        </a:rPr>
                        <a:t>12</a:t>
                      </a:r>
                      <a:endParaRPr lang="en-PK" sz="1100" dirty="0">
                        <a:solidFill>
                          <a:srgbClr val="FF0000"/>
                        </a:solidFill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509599794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0B0F0"/>
                          </a:solidFill>
                        </a:rPr>
                        <a:t>6</a:t>
                      </a:r>
                      <a:endParaRPr lang="en-PK" sz="1100" dirty="0">
                        <a:solidFill>
                          <a:srgbClr val="00B0F0"/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FF0000"/>
                          </a:solidFill>
                        </a:rPr>
                        <a:t>14</a:t>
                      </a:r>
                      <a:endParaRPr lang="en-PK" sz="1100" dirty="0">
                        <a:solidFill>
                          <a:srgbClr val="FF0000"/>
                        </a:solidFill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593005760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618B30-9BCD-4666-9604-A98C5B7AF1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48458" y="6459786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1D8BA92-921E-4261-AD97-A03D4D041050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4939746E-8327-4AE5-9808-2BF09DA9AC30}"/>
              </a:ext>
            </a:extLst>
          </p:cNvPr>
          <p:cNvSpPr/>
          <p:nvPr/>
        </p:nvSpPr>
        <p:spPr>
          <a:xfrm>
            <a:off x="3437022" y="2719140"/>
            <a:ext cx="433137" cy="4812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 sz="135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7" name="Table 7">
                <a:extLst>
                  <a:ext uri="{FF2B5EF4-FFF2-40B4-BE49-F238E27FC236}">
                    <a16:creationId xmlns:a16="http://schemas.microsoft.com/office/drawing/2014/main" id="{D6A890DC-C61E-4DC6-A44E-37345AB02C47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4360018" y="1915029"/>
              <a:ext cx="5081335" cy="22250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16267">
                      <a:extLst>
                        <a:ext uri="{9D8B030D-6E8A-4147-A177-3AD203B41FA5}">
                          <a16:colId xmlns:a16="http://schemas.microsoft.com/office/drawing/2014/main" val="3162037433"/>
                        </a:ext>
                      </a:extLst>
                    </a:gridCol>
                    <a:gridCol w="1016267">
                      <a:extLst>
                        <a:ext uri="{9D8B030D-6E8A-4147-A177-3AD203B41FA5}">
                          <a16:colId xmlns:a16="http://schemas.microsoft.com/office/drawing/2014/main" val="2176268049"/>
                        </a:ext>
                      </a:extLst>
                    </a:gridCol>
                    <a:gridCol w="1016267">
                      <a:extLst>
                        <a:ext uri="{9D8B030D-6E8A-4147-A177-3AD203B41FA5}">
                          <a16:colId xmlns:a16="http://schemas.microsoft.com/office/drawing/2014/main" val="799292638"/>
                        </a:ext>
                      </a:extLst>
                    </a:gridCol>
                    <a:gridCol w="1016267">
                      <a:extLst>
                        <a:ext uri="{9D8B030D-6E8A-4147-A177-3AD203B41FA5}">
                          <a16:colId xmlns:a16="http://schemas.microsoft.com/office/drawing/2014/main" val="31892085"/>
                        </a:ext>
                      </a:extLst>
                    </a:gridCol>
                    <a:gridCol w="1016267">
                      <a:extLst>
                        <a:ext uri="{9D8B030D-6E8A-4147-A177-3AD203B41FA5}">
                          <a16:colId xmlns:a16="http://schemas.microsoft.com/office/drawing/2014/main" val="13446081"/>
                        </a:ext>
                      </a:extLst>
                    </a:gridCol>
                  </a:tblGrid>
                  <a:tr h="27813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X</a:t>
                          </a:r>
                          <a:endParaRPr lang="en-PK" sz="11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Y</a:t>
                          </a:r>
                          <a:endParaRPr lang="en-PK" sz="11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XY</a:t>
                          </a:r>
                          <a:endParaRPr lang="en-PK" sz="11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1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100" b="1" i="0" smtClean="0">
                                        <a:latin typeface="Cambria Math" panose="02040503050406030204" pitchFamily="18" charset="0"/>
                                      </a:rPr>
                                      <m:t>𝐗</m:t>
                                    </m:r>
                                  </m:e>
                                  <m:sup>
                                    <m:r>
                                      <a:rPr lang="en-US" sz="1100" b="1" i="0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PK" sz="1100" i="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1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100" b="1" i="0" smtClean="0">
                                        <a:latin typeface="Cambria Math" panose="02040503050406030204" pitchFamily="18" charset="0"/>
                                      </a:rPr>
                                      <m:t>𝐘</m:t>
                                    </m:r>
                                  </m:e>
                                  <m:sup>
                                    <m:r>
                                      <a:rPr lang="en-US" sz="1100" b="1" i="0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PK" sz="1100" i="0" dirty="0"/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602840499"/>
                      </a:ext>
                    </a:extLst>
                  </a:tr>
                  <a:tr h="27813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>
                              <a:solidFill>
                                <a:srgbClr val="00B0F0"/>
                              </a:solidFill>
                            </a:rPr>
                            <a:t>1</a:t>
                          </a:r>
                          <a:endParaRPr lang="en-PK" sz="1100" dirty="0">
                            <a:solidFill>
                              <a:srgbClr val="00B0F0"/>
                            </a:solidFill>
                          </a:endParaRP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  <a:endParaRPr lang="en-PK" sz="11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2</a:t>
                          </a:r>
                          <a:endParaRPr lang="en-PK" sz="11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K" sz="110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K" sz="1100"/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2501211560"/>
                      </a:ext>
                    </a:extLst>
                  </a:tr>
                  <a:tr h="27813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>
                              <a:solidFill>
                                <a:srgbClr val="00B0F0"/>
                              </a:solidFill>
                            </a:rPr>
                            <a:t>2</a:t>
                          </a:r>
                          <a:endParaRPr lang="en-PK" sz="1100" dirty="0">
                            <a:solidFill>
                              <a:srgbClr val="00B0F0"/>
                            </a:solidFill>
                          </a:endParaRP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>
                              <a:solidFill>
                                <a:srgbClr val="FF0000"/>
                              </a:solidFill>
                            </a:rPr>
                            <a:t>4</a:t>
                          </a:r>
                          <a:endParaRPr lang="en-PK" sz="11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8</a:t>
                          </a:r>
                          <a:endParaRPr lang="en-PK" sz="11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K" sz="110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K" sz="1100"/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034087415"/>
                      </a:ext>
                    </a:extLst>
                  </a:tr>
                  <a:tr h="27813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>
                              <a:solidFill>
                                <a:srgbClr val="00B0F0"/>
                              </a:solidFill>
                            </a:rPr>
                            <a:t>3</a:t>
                          </a:r>
                          <a:endParaRPr lang="en-PK" sz="1100" dirty="0">
                            <a:solidFill>
                              <a:srgbClr val="00B0F0"/>
                            </a:solidFill>
                          </a:endParaRP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>
                              <a:solidFill>
                                <a:srgbClr val="FF0000"/>
                              </a:solidFill>
                            </a:rPr>
                            <a:t>7</a:t>
                          </a:r>
                          <a:endParaRPr lang="en-PK" sz="11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21</a:t>
                          </a:r>
                          <a:endParaRPr lang="en-PK" sz="11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K" sz="110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K" sz="1100"/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335325312"/>
                      </a:ext>
                    </a:extLst>
                  </a:tr>
                  <a:tr h="27813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>
                              <a:solidFill>
                                <a:srgbClr val="00B0F0"/>
                              </a:solidFill>
                            </a:rPr>
                            <a:t>4</a:t>
                          </a:r>
                          <a:endParaRPr lang="en-PK" sz="1100" dirty="0">
                            <a:solidFill>
                              <a:srgbClr val="00B0F0"/>
                            </a:solidFill>
                          </a:endParaRP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>
                              <a:solidFill>
                                <a:srgbClr val="FF0000"/>
                              </a:solidFill>
                            </a:rPr>
                            <a:t>9</a:t>
                          </a:r>
                          <a:endParaRPr lang="en-PK" sz="11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36</a:t>
                          </a:r>
                          <a:endParaRPr lang="en-PK" sz="11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K" sz="110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K" sz="1100"/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1274140146"/>
                      </a:ext>
                    </a:extLst>
                  </a:tr>
                  <a:tr h="27813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>
                              <a:solidFill>
                                <a:srgbClr val="00B0F0"/>
                              </a:solidFill>
                            </a:rPr>
                            <a:t>5</a:t>
                          </a:r>
                          <a:endParaRPr lang="en-PK" sz="1100" dirty="0">
                            <a:solidFill>
                              <a:srgbClr val="00B0F0"/>
                            </a:solidFill>
                          </a:endParaRP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>
                              <a:solidFill>
                                <a:srgbClr val="FF0000"/>
                              </a:solidFill>
                            </a:rPr>
                            <a:t>12</a:t>
                          </a:r>
                          <a:endParaRPr lang="en-PK" sz="11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60</a:t>
                          </a:r>
                          <a:endParaRPr lang="en-PK" sz="11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K" sz="110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K" sz="1100"/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2064138400"/>
                      </a:ext>
                    </a:extLst>
                  </a:tr>
                  <a:tr h="27813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>
                              <a:solidFill>
                                <a:srgbClr val="00B0F0"/>
                              </a:solidFill>
                            </a:rPr>
                            <a:t>6</a:t>
                          </a:r>
                          <a:endParaRPr lang="en-PK" sz="1100" dirty="0">
                            <a:solidFill>
                              <a:srgbClr val="00B0F0"/>
                            </a:solidFill>
                          </a:endParaRP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>
                              <a:solidFill>
                                <a:srgbClr val="FF0000"/>
                              </a:solidFill>
                            </a:rPr>
                            <a:t>14</a:t>
                          </a:r>
                          <a:endParaRPr lang="en-PK" sz="11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84</a:t>
                          </a:r>
                          <a:endParaRPr lang="en-PK" sz="11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K" sz="110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K" sz="1100"/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485737665"/>
                      </a:ext>
                    </a:extLst>
                  </a:tr>
                  <a:tr h="278130">
                    <a:tc>
                      <a:txBody>
                        <a:bodyPr/>
                        <a:lstStyle/>
                        <a:p>
                          <a:pPr algn="ctr"/>
                          <a:endParaRPr lang="en-PK" sz="110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K" sz="110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K" sz="110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K" sz="110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K" sz="1100" dirty="0"/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47079709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7" name="Table 7">
                <a:extLst>
                  <a:ext uri="{FF2B5EF4-FFF2-40B4-BE49-F238E27FC236}">
                    <a16:creationId xmlns:a16="http://schemas.microsoft.com/office/drawing/2014/main" id="{D6A890DC-C61E-4DC6-A44E-37345AB02C47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4360018" y="1915029"/>
              <a:ext cx="5081335" cy="22250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16267">
                      <a:extLst>
                        <a:ext uri="{9D8B030D-6E8A-4147-A177-3AD203B41FA5}">
                          <a16:colId xmlns:a16="http://schemas.microsoft.com/office/drawing/2014/main" val="3162037433"/>
                        </a:ext>
                      </a:extLst>
                    </a:gridCol>
                    <a:gridCol w="1016267">
                      <a:extLst>
                        <a:ext uri="{9D8B030D-6E8A-4147-A177-3AD203B41FA5}">
                          <a16:colId xmlns:a16="http://schemas.microsoft.com/office/drawing/2014/main" val="2176268049"/>
                        </a:ext>
                      </a:extLst>
                    </a:gridCol>
                    <a:gridCol w="1016267">
                      <a:extLst>
                        <a:ext uri="{9D8B030D-6E8A-4147-A177-3AD203B41FA5}">
                          <a16:colId xmlns:a16="http://schemas.microsoft.com/office/drawing/2014/main" val="799292638"/>
                        </a:ext>
                      </a:extLst>
                    </a:gridCol>
                    <a:gridCol w="1016267">
                      <a:extLst>
                        <a:ext uri="{9D8B030D-6E8A-4147-A177-3AD203B41FA5}">
                          <a16:colId xmlns:a16="http://schemas.microsoft.com/office/drawing/2014/main" val="31892085"/>
                        </a:ext>
                      </a:extLst>
                    </a:gridCol>
                    <a:gridCol w="1016267">
                      <a:extLst>
                        <a:ext uri="{9D8B030D-6E8A-4147-A177-3AD203B41FA5}">
                          <a16:colId xmlns:a16="http://schemas.microsoft.com/office/drawing/2014/main" val="13446081"/>
                        </a:ext>
                      </a:extLst>
                    </a:gridCol>
                  </a:tblGrid>
                  <a:tr h="27813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X</a:t>
                          </a:r>
                          <a:endParaRPr lang="en-PK" sz="11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Y</a:t>
                          </a:r>
                          <a:endParaRPr lang="en-PK" sz="11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XY</a:t>
                          </a:r>
                          <a:endParaRPr lang="en-PK" sz="11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endParaRPr lang="en-PK"/>
                        </a:p>
                      </a:txBody>
                      <a:tcPr marL="68580" marR="68580" marT="34290" marB="34290">
                        <a:blipFill>
                          <a:blip r:embed="rId2"/>
                          <a:stretch>
                            <a:fillRect l="-302500" r="-102500" b="-70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PK"/>
                        </a:p>
                      </a:txBody>
                      <a:tcPr marL="68580" marR="68580" marT="34290" marB="34290">
                        <a:blipFill>
                          <a:blip r:embed="rId2"/>
                          <a:stretch>
                            <a:fillRect l="-402500" r="-2500" b="-70909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02840499"/>
                      </a:ext>
                    </a:extLst>
                  </a:tr>
                  <a:tr h="27813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>
                              <a:solidFill>
                                <a:srgbClr val="00B0F0"/>
                              </a:solidFill>
                            </a:rPr>
                            <a:t>1</a:t>
                          </a:r>
                          <a:endParaRPr lang="en-PK" sz="1100" dirty="0">
                            <a:solidFill>
                              <a:srgbClr val="00B0F0"/>
                            </a:solidFill>
                          </a:endParaRP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  <a:endParaRPr lang="en-PK" sz="11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2</a:t>
                          </a:r>
                          <a:endParaRPr lang="en-PK" sz="11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K" sz="110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K" sz="1100"/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2501211560"/>
                      </a:ext>
                    </a:extLst>
                  </a:tr>
                  <a:tr h="27813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>
                              <a:solidFill>
                                <a:srgbClr val="00B0F0"/>
                              </a:solidFill>
                            </a:rPr>
                            <a:t>2</a:t>
                          </a:r>
                          <a:endParaRPr lang="en-PK" sz="1100" dirty="0">
                            <a:solidFill>
                              <a:srgbClr val="00B0F0"/>
                            </a:solidFill>
                          </a:endParaRP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>
                              <a:solidFill>
                                <a:srgbClr val="FF0000"/>
                              </a:solidFill>
                            </a:rPr>
                            <a:t>4</a:t>
                          </a:r>
                          <a:endParaRPr lang="en-PK" sz="11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8</a:t>
                          </a:r>
                          <a:endParaRPr lang="en-PK" sz="11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K" sz="110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K" sz="1100"/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034087415"/>
                      </a:ext>
                    </a:extLst>
                  </a:tr>
                  <a:tr h="27813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>
                              <a:solidFill>
                                <a:srgbClr val="00B0F0"/>
                              </a:solidFill>
                            </a:rPr>
                            <a:t>3</a:t>
                          </a:r>
                          <a:endParaRPr lang="en-PK" sz="1100" dirty="0">
                            <a:solidFill>
                              <a:srgbClr val="00B0F0"/>
                            </a:solidFill>
                          </a:endParaRP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>
                              <a:solidFill>
                                <a:srgbClr val="FF0000"/>
                              </a:solidFill>
                            </a:rPr>
                            <a:t>7</a:t>
                          </a:r>
                          <a:endParaRPr lang="en-PK" sz="11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21</a:t>
                          </a:r>
                          <a:endParaRPr lang="en-PK" sz="11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K" sz="110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K" sz="1100"/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335325312"/>
                      </a:ext>
                    </a:extLst>
                  </a:tr>
                  <a:tr h="27813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>
                              <a:solidFill>
                                <a:srgbClr val="00B0F0"/>
                              </a:solidFill>
                            </a:rPr>
                            <a:t>4</a:t>
                          </a:r>
                          <a:endParaRPr lang="en-PK" sz="1100" dirty="0">
                            <a:solidFill>
                              <a:srgbClr val="00B0F0"/>
                            </a:solidFill>
                          </a:endParaRP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>
                              <a:solidFill>
                                <a:srgbClr val="FF0000"/>
                              </a:solidFill>
                            </a:rPr>
                            <a:t>9</a:t>
                          </a:r>
                          <a:endParaRPr lang="en-PK" sz="11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36</a:t>
                          </a:r>
                          <a:endParaRPr lang="en-PK" sz="11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K" sz="110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K" sz="1100"/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1274140146"/>
                      </a:ext>
                    </a:extLst>
                  </a:tr>
                  <a:tr h="27813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>
                              <a:solidFill>
                                <a:srgbClr val="00B0F0"/>
                              </a:solidFill>
                            </a:rPr>
                            <a:t>5</a:t>
                          </a:r>
                          <a:endParaRPr lang="en-PK" sz="1100" dirty="0">
                            <a:solidFill>
                              <a:srgbClr val="00B0F0"/>
                            </a:solidFill>
                          </a:endParaRP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>
                              <a:solidFill>
                                <a:srgbClr val="FF0000"/>
                              </a:solidFill>
                            </a:rPr>
                            <a:t>12</a:t>
                          </a:r>
                          <a:endParaRPr lang="en-PK" sz="11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60</a:t>
                          </a:r>
                          <a:endParaRPr lang="en-PK" sz="11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K" sz="110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K" sz="1100"/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2064138400"/>
                      </a:ext>
                    </a:extLst>
                  </a:tr>
                  <a:tr h="27813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>
                              <a:solidFill>
                                <a:srgbClr val="00B0F0"/>
                              </a:solidFill>
                            </a:rPr>
                            <a:t>6</a:t>
                          </a:r>
                          <a:endParaRPr lang="en-PK" sz="1100" dirty="0">
                            <a:solidFill>
                              <a:srgbClr val="00B0F0"/>
                            </a:solidFill>
                          </a:endParaRP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>
                              <a:solidFill>
                                <a:srgbClr val="FF0000"/>
                              </a:solidFill>
                            </a:rPr>
                            <a:t>14</a:t>
                          </a:r>
                          <a:endParaRPr lang="en-PK" sz="11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84</a:t>
                          </a:r>
                          <a:endParaRPr lang="en-PK" sz="11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K" sz="110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K" sz="1100"/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485737665"/>
                      </a:ext>
                    </a:extLst>
                  </a:tr>
                  <a:tr h="278130">
                    <a:tc>
                      <a:txBody>
                        <a:bodyPr/>
                        <a:lstStyle/>
                        <a:p>
                          <a:pPr algn="ctr"/>
                          <a:endParaRPr lang="en-PK" sz="110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K" sz="110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K" sz="110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K" sz="110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K" sz="1100" dirty="0"/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47079709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113103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AE01BE-3E58-435E-B67D-970B05051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Computing Correlation</a:t>
            </a:r>
            <a:endParaRPr lang="en-PK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408886D3-78A1-403D-A164-F0319A489D33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961711" y="1915029"/>
          <a:ext cx="1367026" cy="19469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3513">
                  <a:extLst>
                    <a:ext uri="{9D8B030D-6E8A-4147-A177-3AD203B41FA5}">
                      <a16:colId xmlns:a16="http://schemas.microsoft.com/office/drawing/2014/main" val="2765596394"/>
                    </a:ext>
                  </a:extLst>
                </a:gridCol>
                <a:gridCol w="683513">
                  <a:extLst>
                    <a:ext uri="{9D8B030D-6E8A-4147-A177-3AD203B41FA5}">
                      <a16:colId xmlns:a16="http://schemas.microsoft.com/office/drawing/2014/main" val="2309001227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X</a:t>
                      </a:r>
                      <a:endParaRPr lang="en-PK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Y</a:t>
                      </a:r>
                      <a:endParaRPr lang="en-PK" sz="11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265912018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0B0F0"/>
                          </a:solidFill>
                        </a:rPr>
                        <a:t>1</a:t>
                      </a:r>
                      <a:endParaRPr lang="en-PK" sz="1100" dirty="0">
                        <a:solidFill>
                          <a:srgbClr val="00B0F0"/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FF0000"/>
                          </a:solidFill>
                        </a:rPr>
                        <a:t>2</a:t>
                      </a:r>
                      <a:endParaRPr lang="en-PK" sz="1100" dirty="0">
                        <a:solidFill>
                          <a:srgbClr val="FF0000"/>
                        </a:solidFill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733441584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0B0F0"/>
                          </a:solidFill>
                        </a:rPr>
                        <a:t>2</a:t>
                      </a:r>
                      <a:endParaRPr lang="en-PK" sz="1100" dirty="0">
                        <a:solidFill>
                          <a:srgbClr val="00B0F0"/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FF0000"/>
                          </a:solidFill>
                        </a:rPr>
                        <a:t>4</a:t>
                      </a:r>
                      <a:endParaRPr lang="en-PK" sz="1100" dirty="0">
                        <a:solidFill>
                          <a:srgbClr val="FF0000"/>
                        </a:solidFill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707123141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0B0F0"/>
                          </a:solidFill>
                        </a:rPr>
                        <a:t>3</a:t>
                      </a:r>
                      <a:endParaRPr lang="en-PK" sz="1100" dirty="0">
                        <a:solidFill>
                          <a:srgbClr val="00B0F0"/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FF0000"/>
                          </a:solidFill>
                        </a:rPr>
                        <a:t>7</a:t>
                      </a:r>
                      <a:endParaRPr lang="en-PK" sz="1100" dirty="0">
                        <a:solidFill>
                          <a:srgbClr val="FF0000"/>
                        </a:solidFill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14492420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0B0F0"/>
                          </a:solidFill>
                        </a:rPr>
                        <a:t>4</a:t>
                      </a:r>
                      <a:endParaRPr lang="en-PK" sz="1100" dirty="0">
                        <a:solidFill>
                          <a:srgbClr val="00B0F0"/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FF0000"/>
                          </a:solidFill>
                        </a:rPr>
                        <a:t>9</a:t>
                      </a:r>
                      <a:endParaRPr lang="en-PK" sz="1100" dirty="0">
                        <a:solidFill>
                          <a:srgbClr val="FF0000"/>
                        </a:solidFill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491749076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0B0F0"/>
                          </a:solidFill>
                        </a:rPr>
                        <a:t>5</a:t>
                      </a:r>
                      <a:endParaRPr lang="en-PK" sz="1100" dirty="0">
                        <a:solidFill>
                          <a:srgbClr val="00B0F0"/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FF0000"/>
                          </a:solidFill>
                        </a:rPr>
                        <a:t>12</a:t>
                      </a:r>
                      <a:endParaRPr lang="en-PK" sz="1100" dirty="0">
                        <a:solidFill>
                          <a:srgbClr val="FF0000"/>
                        </a:solidFill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509599794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0B0F0"/>
                          </a:solidFill>
                        </a:rPr>
                        <a:t>6</a:t>
                      </a:r>
                      <a:endParaRPr lang="en-PK" sz="1100" dirty="0">
                        <a:solidFill>
                          <a:srgbClr val="00B0F0"/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FF0000"/>
                          </a:solidFill>
                        </a:rPr>
                        <a:t>14</a:t>
                      </a:r>
                      <a:endParaRPr lang="en-PK" sz="1100" dirty="0">
                        <a:solidFill>
                          <a:srgbClr val="FF0000"/>
                        </a:solidFill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593005760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618B30-9BCD-4666-9604-A98C5B7AF1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48458" y="6459786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1D8BA92-921E-4261-AD97-A03D4D041050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4939746E-8327-4AE5-9808-2BF09DA9AC30}"/>
              </a:ext>
            </a:extLst>
          </p:cNvPr>
          <p:cNvSpPr/>
          <p:nvPr/>
        </p:nvSpPr>
        <p:spPr>
          <a:xfrm>
            <a:off x="3437022" y="2719140"/>
            <a:ext cx="433137" cy="4812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 sz="135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7" name="Table 7">
                <a:extLst>
                  <a:ext uri="{FF2B5EF4-FFF2-40B4-BE49-F238E27FC236}">
                    <a16:creationId xmlns:a16="http://schemas.microsoft.com/office/drawing/2014/main" id="{D6A890DC-C61E-4DC6-A44E-37345AB02C47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4360018" y="1915029"/>
              <a:ext cx="5081335" cy="22250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16267">
                      <a:extLst>
                        <a:ext uri="{9D8B030D-6E8A-4147-A177-3AD203B41FA5}">
                          <a16:colId xmlns:a16="http://schemas.microsoft.com/office/drawing/2014/main" val="3162037433"/>
                        </a:ext>
                      </a:extLst>
                    </a:gridCol>
                    <a:gridCol w="1016267">
                      <a:extLst>
                        <a:ext uri="{9D8B030D-6E8A-4147-A177-3AD203B41FA5}">
                          <a16:colId xmlns:a16="http://schemas.microsoft.com/office/drawing/2014/main" val="2176268049"/>
                        </a:ext>
                      </a:extLst>
                    </a:gridCol>
                    <a:gridCol w="1016267">
                      <a:extLst>
                        <a:ext uri="{9D8B030D-6E8A-4147-A177-3AD203B41FA5}">
                          <a16:colId xmlns:a16="http://schemas.microsoft.com/office/drawing/2014/main" val="799292638"/>
                        </a:ext>
                      </a:extLst>
                    </a:gridCol>
                    <a:gridCol w="1016267">
                      <a:extLst>
                        <a:ext uri="{9D8B030D-6E8A-4147-A177-3AD203B41FA5}">
                          <a16:colId xmlns:a16="http://schemas.microsoft.com/office/drawing/2014/main" val="31892085"/>
                        </a:ext>
                      </a:extLst>
                    </a:gridCol>
                    <a:gridCol w="1016267">
                      <a:extLst>
                        <a:ext uri="{9D8B030D-6E8A-4147-A177-3AD203B41FA5}">
                          <a16:colId xmlns:a16="http://schemas.microsoft.com/office/drawing/2014/main" val="13446081"/>
                        </a:ext>
                      </a:extLst>
                    </a:gridCol>
                  </a:tblGrid>
                  <a:tr h="27813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X</a:t>
                          </a:r>
                          <a:endParaRPr lang="en-PK" sz="11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Y</a:t>
                          </a:r>
                          <a:endParaRPr lang="en-PK" sz="11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XY</a:t>
                          </a:r>
                          <a:endParaRPr lang="en-PK" sz="11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1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100" b="1" i="0" smtClean="0">
                                        <a:latin typeface="Cambria Math" panose="02040503050406030204" pitchFamily="18" charset="0"/>
                                      </a:rPr>
                                      <m:t>𝐗</m:t>
                                    </m:r>
                                  </m:e>
                                  <m:sup>
                                    <m:r>
                                      <a:rPr lang="en-US" sz="1100" b="1" i="0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PK" sz="1100" i="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1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100" b="1" i="0" smtClean="0">
                                        <a:latin typeface="Cambria Math" panose="02040503050406030204" pitchFamily="18" charset="0"/>
                                      </a:rPr>
                                      <m:t>𝐘</m:t>
                                    </m:r>
                                  </m:e>
                                  <m:sup>
                                    <m:r>
                                      <a:rPr lang="en-US" sz="1100" b="1" i="0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PK" sz="1100" i="0" dirty="0"/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602840499"/>
                      </a:ext>
                    </a:extLst>
                  </a:tr>
                  <a:tr h="27813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>
                              <a:solidFill>
                                <a:srgbClr val="00B0F0"/>
                              </a:solidFill>
                            </a:rPr>
                            <a:t>1</a:t>
                          </a:r>
                          <a:endParaRPr lang="en-PK" sz="1100" dirty="0">
                            <a:solidFill>
                              <a:srgbClr val="00B0F0"/>
                            </a:solidFill>
                          </a:endParaRP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  <a:endParaRPr lang="en-PK" sz="11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2</a:t>
                          </a:r>
                          <a:endParaRPr lang="en-PK" sz="11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>
                              <a:solidFill>
                                <a:srgbClr val="00B0F0"/>
                              </a:solidFill>
                            </a:rPr>
                            <a:t>1</a:t>
                          </a:r>
                          <a:endParaRPr lang="en-PK" sz="1100" dirty="0">
                            <a:solidFill>
                              <a:srgbClr val="00B0F0"/>
                            </a:solidFill>
                          </a:endParaRP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>
                              <a:solidFill>
                                <a:srgbClr val="FF0000"/>
                              </a:solidFill>
                            </a:rPr>
                            <a:t>4</a:t>
                          </a:r>
                          <a:endParaRPr lang="en-PK" sz="11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2501211560"/>
                      </a:ext>
                    </a:extLst>
                  </a:tr>
                  <a:tr h="27813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>
                              <a:solidFill>
                                <a:srgbClr val="00B0F0"/>
                              </a:solidFill>
                            </a:rPr>
                            <a:t>2</a:t>
                          </a:r>
                          <a:endParaRPr lang="en-PK" sz="1100" dirty="0">
                            <a:solidFill>
                              <a:srgbClr val="00B0F0"/>
                            </a:solidFill>
                          </a:endParaRP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>
                              <a:solidFill>
                                <a:srgbClr val="FF0000"/>
                              </a:solidFill>
                            </a:rPr>
                            <a:t>4</a:t>
                          </a:r>
                          <a:endParaRPr lang="en-PK" sz="11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8</a:t>
                          </a:r>
                          <a:endParaRPr lang="en-PK" sz="11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>
                              <a:solidFill>
                                <a:srgbClr val="00B0F0"/>
                              </a:solidFill>
                            </a:rPr>
                            <a:t>4</a:t>
                          </a:r>
                          <a:endParaRPr lang="en-PK" sz="1100" dirty="0">
                            <a:solidFill>
                              <a:srgbClr val="00B0F0"/>
                            </a:solidFill>
                          </a:endParaRP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>
                              <a:solidFill>
                                <a:srgbClr val="FF0000"/>
                              </a:solidFill>
                            </a:rPr>
                            <a:t>16</a:t>
                          </a:r>
                          <a:endParaRPr lang="en-PK" sz="11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034087415"/>
                      </a:ext>
                    </a:extLst>
                  </a:tr>
                  <a:tr h="27813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>
                              <a:solidFill>
                                <a:srgbClr val="00B0F0"/>
                              </a:solidFill>
                            </a:rPr>
                            <a:t>3</a:t>
                          </a:r>
                          <a:endParaRPr lang="en-PK" sz="1100" dirty="0">
                            <a:solidFill>
                              <a:srgbClr val="00B0F0"/>
                            </a:solidFill>
                          </a:endParaRP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>
                              <a:solidFill>
                                <a:srgbClr val="FF0000"/>
                              </a:solidFill>
                            </a:rPr>
                            <a:t>7</a:t>
                          </a:r>
                          <a:endParaRPr lang="en-PK" sz="11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21</a:t>
                          </a:r>
                          <a:endParaRPr lang="en-PK" sz="11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>
                              <a:solidFill>
                                <a:srgbClr val="00B0F0"/>
                              </a:solidFill>
                            </a:rPr>
                            <a:t>9</a:t>
                          </a:r>
                          <a:endParaRPr lang="en-PK" sz="1100" dirty="0">
                            <a:solidFill>
                              <a:srgbClr val="00B0F0"/>
                            </a:solidFill>
                          </a:endParaRP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>
                              <a:solidFill>
                                <a:srgbClr val="FF0000"/>
                              </a:solidFill>
                            </a:rPr>
                            <a:t>49</a:t>
                          </a:r>
                          <a:endParaRPr lang="en-PK" sz="11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335325312"/>
                      </a:ext>
                    </a:extLst>
                  </a:tr>
                  <a:tr h="27813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>
                              <a:solidFill>
                                <a:srgbClr val="00B0F0"/>
                              </a:solidFill>
                            </a:rPr>
                            <a:t>4</a:t>
                          </a:r>
                          <a:endParaRPr lang="en-PK" sz="1100" dirty="0">
                            <a:solidFill>
                              <a:srgbClr val="00B0F0"/>
                            </a:solidFill>
                          </a:endParaRP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>
                              <a:solidFill>
                                <a:srgbClr val="FF0000"/>
                              </a:solidFill>
                            </a:rPr>
                            <a:t>9</a:t>
                          </a:r>
                          <a:endParaRPr lang="en-PK" sz="11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36</a:t>
                          </a:r>
                          <a:endParaRPr lang="en-PK" sz="11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>
                              <a:solidFill>
                                <a:srgbClr val="00B0F0"/>
                              </a:solidFill>
                            </a:rPr>
                            <a:t>16</a:t>
                          </a:r>
                          <a:endParaRPr lang="en-PK" sz="1100" dirty="0">
                            <a:solidFill>
                              <a:srgbClr val="00B0F0"/>
                            </a:solidFill>
                          </a:endParaRP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>
                              <a:solidFill>
                                <a:srgbClr val="FF0000"/>
                              </a:solidFill>
                            </a:rPr>
                            <a:t>81</a:t>
                          </a:r>
                          <a:endParaRPr lang="en-PK" sz="11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1274140146"/>
                      </a:ext>
                    </a:extLst>
                  </a:tr>
                  <a:tr h="27813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>
                              <a:solidFill>
                                <a:srgbClr val="00B0F0"/>
                              </a:solidFill>
                            </a:rPr>
                            <a:t>5</a:t>
                          </a:r>
                          <a:endParaRPr lang="en-PK" sz="1100" dirty="0">
                            <a:solidFill>
                              <a:srgbClr val="00B0F0"/>
                            </a:solidFill>
                          </a:endParaRP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>
                              <a:solidFill>
                                <a:srgbClr val="FF0000"/>
                              </a:solidFill>
                            </a:rPr>
                            <a:t>12</a:t>
                          </a:r>
                          <a:endParaRPr lang="en-PK" sz="11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60</a:t>
                          </a:r>
                          <a:endParaRPr lang="en-PK" sz="11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>
                              <a:solidFill>
                                <a:srgbClr val="00B0F0"/>
                              </a:solidFill>
                            </a:rPr>
                            <a:t>25</a:t>
                          </a:r>
                          <a:endParaRPr lang="en-PK" sz="1100" dirty="0">
                            <a:solidFill>
                              <a:srgbClr val="00B0F0"/>
                            </a:solidFill>
                          </a:endParaRP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>
                              <a:solidFill>
                                <a:srgbClr val="FF0000"/>
                              </a:solidFill>
                            </a:rPr>
                            <a:t>144</a:t>
                          </a:r>
                          <a:endParaRPr lang="en-PK" sz="11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2064138400"/>
                      </a:ext>
                    </a:extLst>
                  </a:tr>
                  <a:tr h="27813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>
                              <a:solidFill>
                                <a:srgbClr val="00B0F0"/>
                              </a:solidFill>
                            </a:rPr>
                            <a:t>6</a:t>
                          </a:r>
                          <a:endParaRPr lang="en-PK" sz="1100" dirty="0">
                            <a:solidFill>
                              <a:srgbClr val="00B0F0"/>
                            </a:solidFill>
                          </a:endParaRP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>
                              <a:solidFill>
                                <a:srgbClr val="FF0000"/>
                              </a:solidFill>
                            </a:rPr>
                            <a:t>14</a:t>
                          </a:r>
                          <a:endParaRPr lang="en-PK" sz="11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84</a:t>
                          </a:r>
                          <a:endParaRPr lang="en-PK" sz="11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>
                              <a:solidFill>
                                <a:srgbClr val="00B0F0"/>
                              </a:solidFill>
                            </a:rPr>
                            <a:t>36</a:t>
                          </a:r>
                          <a:endParaRPr lang="en-PK" sz="1100" dirty="0">
                            <a:solidFill>
                              <a:srgbClr val="00B0F0"/>
                            </a:solidFill>
                          </a:endParaRP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>
                              <a:solidFill>
                                <a:srgbClr val="FF0000"/>
                              </a:solidFill>
                            </a:rPr>
                            <a:t>196</a:t>
                          </a:r>
                          <a:endParaRPr lang="en-PK" sz="11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485737665"/>
                      </a:ext>
                    </a:extLst>
                  </a:tr>
                  <a:tr h="278130">
                    <a:tc>
                      <a:txBody>
                        <a:bodyPr/>
                        <a:lstStyle/>
                        <a:p>
                          <a:pPr algn="ctr"/>
                          <a:endParaRPr lang="en-PK" sz="110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K" sz="110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K" sz="110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K" sz="110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K" sz="1100" dirty="0"/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47079709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7" name="Table 7">
                <a:extLst>
                  <a:ext uri="{FF2B5EF4-FFF2-40B4-BE49-F238E27FC236}">
                    <a16:creationId xmlns:a16="http://schemas.microsoft.com/office/drawing/2014/main" id="{D6A890DC-C61E-4DC6-A44E-37345AB02C47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4360018" y="1915029"/>
              <a:ext cx="5081335" cy="22250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16267">
                      <a:extLst>
                        <a:ext uri="{9D8B030D-6E8A-4147-A177-3AD203B41FA5}">
                          <a16:colId xmlns:a16="http://schemas.microsoft.com/office/drawing/2014/main" val="3162037433"/>
                        </a:ext>
                      </a:extLst>
                    </a:gridCol>
                    <a:gridCol w="1016267">
                      <a:extLst>
                        <a:ext uri="{9D8B030D-6E8A-4147-A177-3AD203B41FA5}">
                          <a16:colId xmlns:a16="http://schemas.microsoft.com/office/drawing/2014/main" val="2176268049"/>
                        </a:ext>
                      </a:extLst>
                    </a:gridCol>
                    <a:gridCol w="1016267">
                      <a:extLst>
                        <a:ext uri="{9D8B030D-6E8A-4147-A177-3AD203B41FA5}">
                          <a16:colId xmlns:a16="http://schemas.microsoft.com/office/drawing/2014/main" val="799292638"/>
                        </a:ext>
                      </a:extLst>
                    </a:gridCol>
                    <a:gridCol w="1016267">
                      <a:extLst>
                        <a:ext uri="{9D8B030D-6E8A-4147-A177-3AD203B41FA5}">
                          <a16:colId xmlns:a16="http://schemas.microsoft.com/office/drawing/2014/main" val="31892085"/>
                        </a:ext>
                      </a:extLst>
                    </a:gridCol>
                    <a:gridCol w="1016267">
                      <a:extLst>
                        <a:ext uri="{9D8B030D-6E8A-4147-A177-3AD203B41FA5}">
                          <a16:colId xmlns:a16="http://schemas.microsoft.com/office/drawing/2014/main" val="13446081"/>
                        </a:ext>
                      </a:extLst>
                    </a:gridCol>
                  </a:tblGrid>
                  <a:tr h="27813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X</a:t>
                          </a:r>
                          <a:endParaRPr lang="en-PK" sz="11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Y</a:t>
                          </a:r>
                          <a:endParaRPr lang="en-PK" sz="11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XY</a:t>
                          </a:r>
                          <a:endParaRPr lang="en-PK" sz="11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endParaRPr lang="en-PK"/>
                        </a:p>
                      </a:txBody>
                      <a:tcPr marL="68580" marR="68580" marT="34290" marB="34290">
                        <a:blipFill>
                          <a:blip r:embed="rId2"/>
                          <a:stretch>
                            <a:fillRect l="-302500" r="-102500" b="-70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PK"/>
                        </a:p>
                      </a:txBody>
                      <a:tcPr marL="68580" marR="68580" marT="34290" marB="34290">
                        <a:blipFill>
                          <a:blip r:embed="rId2"/>
                          <a:stretch>
                            <a:fillRect l="-402500" r="-2500" b="-70909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02840499"/>
                      </a:ext>
                    </a:extLst>
                  </a:tr>
                  <a:tr h="27813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>
                              <a:solidFill>
                                <a:srgbClr val="00B0F0"/>
                              </a:solidFill>
                            </a:rPr>
                            <a:t>1</a:t>
                          </a:r>
                          <a:endParaRPr lang="en-PK" sz="1100" dirty="0">
                            <a:solidFill>
                              <a:srgbClr val="00B0F0"/>
                            </a:solidFill>
                          </a:endParaRP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  <a:endParaRPr lang="en-PK" sz="11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2</a:t>
                          </a:r>
                          <a:endParaRPr lang="en-PK" sz="11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>
                              <a:solidFill>
                                <a:srgbClr val="00B0F0"/>
                              </a:solidFill>
                            </a:rPr>
                            <a:t>1</a:t>
                          </a:r>
                          <a:endParaRPr lang="en-PK" sz="1100" dirty="0">
                            <a:solidFill>
                              <a:srgbClr val="00B0F0"/>
                            </a:solidFill>
                          </a:endParaRP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>
                              <a:solidFill>
                                <a:srgbClr val="FF0000"/>
                              </a:solidFill>
                            </a:rPr>
                            <a:t>4</a:t>
                          </a:r>
                          <a:endParaRPr lang="en-PK" sz="11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2501211560"/>
                      </a:ext>
                    </a:extLst>
                  </a:tr>
                  <a:tr h="27813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>
                              <a:solidFill>
                                <a:srgbClr val="00B0F0"/>
                              </a:solidFill>
                            </a:rPr>
                            <a:t>2</a:t>
                          </a:r>
                          <a:endParaRPr lang="en-PK" sz="1100" dirty="0">
                            <a:solidFill>
                              <a:srgbClr val="00B0F0"/>
                            </a:solidFill>
                          </a:endParaRP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>
                              <a:solidFill>
                                <a:srgbClr val="FF0000"/>
                              </a:solidFill>
                            </a:rPr>
                            <a:t>4</a:t>
                          </a:r>
                          <a:endParaRPr lang="en-PK" sz="11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8</a:t>
                          </a:r>
                          <a:endParaRPr lang="en-PK" sz="11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>
                              <a:solidFill>
                                <a:srgbClr val="00B0F0"/>
                              </a:solidFill>
                            </a:rPr>
                            <a:t>4</a:t>
                          </a:r>
                          <a:endParaRPr lang="en-PK" sz="1100" dirty="0">
                            <a:solidFill>
                              <a:srgbClr val="00B0F0"/>
                            </a:solidFill>
                          </a:endParaRP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>
                              <a:solidFill>
                                <a:srgbClr val="FF0000"/>
                              </a:solidFill>
                            </a:rPr>
                            <a:t>16</a:t>
                          </a:r>
                          <a:endParaRPr lang="en-PK" sz="11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034087415"/>
                      </a:ext>
                    </a:extLst>
                  </a:tr>
                  <a:tr h="27813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>
                              <a:solidFill>
                                <a:srgbClr val="00B0F0"/>
                              </a:solidFill>
                            </a:rPr>
                            <a:t>3</a:t>
                          </a:r>
                          <a:endParaRPr lang="en-PK" sz="1100" dirty="0">
                            <a:solidFill>
                              <a:srgbClr val="00B0F0"/>
                            </a:solidFill>
                          </a:endParaRP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>
                              <a:solidFill>
                                <a:srgbClr val="FF0000"/>
                              </a:solidFill>
                            </a:rPr>
                            <a:t>7</a:t>
                          </a:r>
                          <a:endParaRPr lang="en-PK" sz="11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21</a:t>
                          </a:r>
                          <a:endParaRPr lang="en-PK" sz="11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>
                              <a:solidFill>
                                <a:srgbClr val="00B0F0"/>
                              </a:solidFill>
                            </a:rPr>
                            <a:t>9</a:t>
                          </a:r>
                          <a:endParaRPr lang="en-PK" sz="1100" dirty="0">
                            <a:solidFill>
                              <a:srgbClr val="00B0F0"/>
                            </a:solidFill>
                          </a:endParaRP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>
                              <a:solidFill>
                                <a:srgbClr val="FF0000"/>
                              </a:solidFill>
                            </a:rPr>
                            <a:t>49</a:t>
                          </a:r>
                          <a:endParaRPr lang="en-PK" sz="11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335325312"/>
                      </a:ext>
                    </a:extLst>
                  </a:tr>
                  <a:tr h="27813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>
                              <a:solidFill>
                                <a:srgbClr val="00B0F0"/>
                              </a:solidFill>
                            </a:rPr>
                            <a:t>4</a:t>
                          </a:r>
                          <a:endParaRPr lang="en-PK" sz="1100" dirty="0">
                            <a:solidFill>
                              <a:srgbClr val="00B0F0"/>
                            </a:solidFill>
                          </a:endParaRP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>
                              <a:solidFill>
                                <a:srgbClr val="FF0000"/>
                              </a:solidFill>
                            </a:rPr>
                            <a:t>9</a:t>
                          </a:r>
                          <a:endParaRPr lang="en-PK" sz="11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36</a:t>
                          </a:r>
                          <a:endParaRPr lang="en-PK" sz="11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>
                              <a:solidFill>
                                <a:srgbClr val="00B0F0"/>
                              </a:solidFill>
                            </a:rPr>
                            <a:t>16</a:t>
                          </a:r>
                          <a:endParaRPr lang="en-PK" sz="1100" dirty="0">
                            <a:solidFill>
                              <a:srgbClr val="00B0F0"/>
                            </a:solidFill>
                          </a:endParaRP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>
                              <a:solidFill>
                                <a:srgbClr val="FF0000"/>
                              </a:solidFill>
                            </a:rPr>
                            <a:t>81</a:t>
                          </a:r>
                          <a:endParaRPr lang="en-PK" sz="11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1274140146"/>
                      </a:ext>
                    </a:extLst>
                  </a:tr>
                  <a:tr h="27813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>
                              <a:solidFill>
                                <a:srgbClr val="00B0F0"/>
                              </a:solidFill>
                            </a:rPr>
                            <a:t>5</a:t>
                          </a:r>
                          <a:endParaRPr lang="en-PK" sz="1100" dirty="0">
                            <a:solidFill>
                              <a:srgbClr val="00B0F0"/>
                            </a:solidFill>
                          </a:endParaRP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>
                              <a:solidFill>
                                <a:srgbClr val="FF0000"/>
                              </a:solidFill>
                            </a:rPr>
                            <a:t>12</a:t>
                          </a:r>
                          <a:endParaRPr lang="en-PK" sz="11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60</a:t>
                          </a:r>
                          <a:endParaRPr lang="en-PK" sz="11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>
                              <a:solidFill>
                                <a:srgbClr val="00B0F0"/>
                              </a:solidFill>
                            </a:rPr>
                            <a:t>25</a:t>
                          </a:r>
                          <a:endParaRPr lang="en-PK" sz="1100" dirty="0">
                            <a:solidFill>
                              <a:srgbClr val="00B0F0"/>
                            </a:solidFill>
                          </a:endParaRP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>
                              <a:solidFill>
                                <a:srgbClr val="FF0000"/>
                              </a:solidFill>
                            </a:rPr>
                            <a:t>144</a:t>
                          </a:r>
                          <a:endParaRPr lang="en-PK" sz="11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2064138400"/>
                      </a:ext>
                    </a:extLst>
                  </a:tr>
                  <a:tr h="27813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>
                              <a:solidFill>
                                <a:srgbClr val="00B0F0"/>
                              </a:solidFill>
                            </a:rPr>
                            <a:t>6</a:t>
                          </a:r>
                          <a:endParaRPr lang="en-PK" sz="1100" dirty="0">
                            <a:solidFill>
                              <a:srgbClr val="00B0F0"/>
                            </a:solidFill>
                          </a:endParaRP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>
                              <a:solidFill>
                                <a:srgbClr val="FF0000"/>
                              </a:solidFill>
                            </a:rPr>
                            <a:t>14</a:t>
                          </a:r>
                          <a:endParaRPr lang="en-PK" sz="11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84</a:t>
                          </a:r>
                          <a:endParaRPr lang="en-PK" sz="11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>
                              <a:solidFill>
                                <a:srgbClr val="00B0F0"/>
                              </a:solidFill>
                            </a:rPr>
                            <a:t>36</a:t>
                          </a:r>
                          <a:endParaRPr lang="en-PK" sz="1100" dirty="0">
                            <a:solidFill>
                              <a:srgbClr val="00B0F0"/>
                            </a:solidFill>
                          </a:endParaRP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>
                              <a:solidFill>
                                <a:srgbClr val="FF0000"/>
                              </a:solidFill>
                            </a:rPr>
                            <a:t>196</a:t>
                          </a:r>
                          <a:endParaRPr lang="en-PK" sz="11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485737665"/>
                      </a:ext>
                    </a:extLst>
                  </a:tr>
                  <a:tr h="278130">
                    <a:tc>
                      <a:txBody>
                        <a:bodyPr/>
                        <a:lstStyle/>
                        <a:p>
                          <a:pPr algn="ctr"/>
                          <a:endParaRPr lang="en-PK" sz="110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K" sz="110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K" sz="110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K" sz="110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K" sz="1100" dirty="0"/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47079709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D55399C4-333E-427D-B4B7-3B47B87D7E46}"/>
              </a:ext>
            </a:extLst>
          </p:cNvPr>
          <p:cNvSpPr txBox="1"/>
          <p:nvPr/>
        </p:nvSpPr>
        <p:spPr>
          <a:xfrm>
            <a:off x="4688305" y="3820829"/>
            <a:ext cx="6124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21</a:t>
            </a:r>
            <a:endParaRPr lang="en-PK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80BFDC-7B8C-4629-9C59-2CD703F6B575}"/>
              </a:ext>
            </a:extLst>
          </p:cNvPr>
          <p:cNvSpPr txBox="1"/>
          <p:nvPr/>
        </p:nvSpPr>
        <p:spPr>
          <a:xfrm>
            <a:off x="5665269" y="3829733"/>
            <a:ext cx="6124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48</a:t>
            </a:r>
            <a:endParaRPr lang="en-PK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1D8A52B-A32E-4974-8FE7-43AB324C7FE1}"/>
              </a:ext>
            </a:extLst>
          </p:cNvPr>
          <p:cNvSpPr txBox="1"/>
          <p:nvPr/>
        </p:nvSpPr>
        <p:spPr>
          <a:xfrm>
            <a:off x="6666296" y="3826607"/>
            <a:ext cx="572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211</a:t>
            </a:r>
            <a:endParaRPr lang="en-PK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137312E-0923-466C-9023-6119F55F8547}"/>
              </a:ext>
            </a:extLst>
          </p:cNvPr>
          <p:cNvSpPr txBox="1"/>
          <p:nvPr/>
        </p:nvSpPr>
        <p:spPr>
          <a:xfrm>
            <a:off x="7667323" y="3823480"/>
            <a:ext cx="572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91</a:t>
            </a:r>
            <a:endParaRPr lang="en-PK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783A46D-E932-4BA9-A6D9-10610A0C2D57}"/>
              </a:ext>
            </a:extLst>
          </p:cNvPr>
          <p:cNvSpPr txBox="1"/>
          <p:nvPr/>
        </p:nvSpPr>
        <p:spPr>
          <a:xfrm>
            <a:off x="8668349" y="3820353"/>
            <a:ext cx="572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490</a:t>
            </a:r>
            <a:endParaRPr lang="en-PK" b="1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366EA5E-E478-4F52-A651-A68BC93BC0F0}"/>
              </a:ext>
            </a:extLst>
          </p:cNvPr>
          <p:cNvGrpSpPr/>
          <p:nvPr/>
        </p:nvGrpSpPr>
        <p:grpSpPr>
          <a:xfrm>
            <a:off x="4628149" y="4234550"/>
            <a:ext cx="493295" cy="1091125"/>
            <a:chOff x="4138864" y="4503064"/>
            <a:chExt cx="657726" cy="145483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C1059B33-B1D4-4B14-8F24-1AC6DAB534A8}"/>
                    </a:ext>
                  </a:extLst>
                </p:cNvPr>
                <p:cNvSpPr txBox="1"/>
                <p:nvPr/>
              </p:nvSpPr>
              <p:spPr>
                <a:xfrm>
                  <a:off x="4235116" y="5164005"/>
                  <a:ext cx="561474" cy="79389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en-PK" sz="1350" b="1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r>
                              <a:rPr lang="en-US" sz="1350" b="1" i="1"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</m:nary>
                      </m:oMath>
                    </m:oMathPara>
                  </a14:m>
                  <a:endParaRPr lang="en-PK" sz="1350" b="1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C1059B33-B1D4-4B14-8F24-1AC6DAB534A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35116" y="5164005"/>
                  <a:ext cx="561474" cy="793892"/>
                </a:xfrm>
                <a:prstGeom prst="rect">
                  <a:avLst/>
                </a:prstGeom>
                <a:blipFill>
                  <a:blip r:embed="rId3"/>
                  <a:stretch>
                    <a:fillRect l="-161765" t="-122917" r="-61765" b="-175000"/>
                  </a:stretch>
                </a:blipFill>
              </p:spPr>
              <p:txBody>
                <a:bodyPr/>
                <a:lstStyle/>
                <a:p>
                  <a:r>
                    <a:rPr lang="en-PK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Arrow: Right 12">
              <a:extLst>
                <a:ext uri="{FF2B5EF4-FFF2-40B4-BE49-F238E27FC236}">
                  <a16:creationId xmlns:a16="http://schemas.microsoft.com/office/drawing/2014/main" id="{0AF8A62B-2767-4F5B-A7B5-F21665D80846}"/>
                </a:ext>
              </a:extLst>
            </p:cNvPr>
            <p:cNvSpPr/>
            <p:nvPr/>
          </p:nvSpPr>
          <p:spPr>
            <a:xfrm rot="16200000">
              <a:off x="4170948" y="4470980"/>
              <a:ext cx="577516" cy="64168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K" sz="1350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CA378B0-13CC-466A-8A80-479259709C60}"/>
              </a:ext>
            </a:extLst>
          </p:cNvPr>
          <p:cNvGrpSpPr/>
          <p:nvPr/>
        </p:nvGrpSpPr>
        <p:grpSpPr>
          <a:xfrm>
            <a:off x="5710990" y="4199066"/>
            <a:ext cx="493295" cy="1091125"/>
            <a:chOff x="4138864" y="4503064"/>
            <a:chExt cx="657726" cy="145483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2CF281DB-ED06-4A52-BE32-30EC574C0622}"/>
                    </a:ext>
                  </a:extLst>
                </p:cNvPr>
                <p:cNvSpPr txBox="1"/>
                <p:nvPr/>
              </p:nvSpPr>
              <p:spPr>
                <a:xfrm>
                  <a:off x="4235116" y="5164005"/>
                  <a:ext cx="561474" cy="79389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en-PK" sz="1350" b="1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r>
                              <a:rPr lang="en-US" sz="1350" b="1" i="1">
                                <a:latin typeface="Cambria Math" panose="02040503050406030204" pitchFamily="18" charset="0"/>
                              </a:rPr>
                              <m:t>𝒀</m:t>
                            </m:r>
                          </m:e>
                        </m:nary>
                      </m:oMath>
                    </m:oMathPara>
                  </a14:m>
                  <a:endParaRPr lang="en-PK" sz="1350" b="1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2CF281DB-ED06-4A52-BE32-30EC574C062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35116" y="5164005"/>
                  <a:ext cx="561474" cy="793892"/>
                </a:xfrm>
                <a:prstGeom prst="rect">
                  <a:avLst/>
                </a:prstGeom>
                <a:blipFill>
                  <a:blip r:embed="rId4"/>
                  <a:stretch>
                    <a:fillRect l="-151429" t="-122917" r="-62857" b="-175000"/>
                  </a:stretch>
                </a:blipFill>
              </p:spPr>
              <p:txBody>
                <a:bodyPr/>
                <a:lstStyle/>
                <a:p>
                  <a:r>
                    <a:rPr lang="en-PK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Arrow: Right 16">
              <a:extLst>
                <a:ext uri="{FF2B5EF4-FFF2-40B4-BE49-F238E27FC236}">
                  <a16:creationId xmlns:a16="http://schemas.microsoft.com/office/drawing/2014/main" id="{4266AFA7-96DD-4CBC-891F-5644DC182F19}"/>
                </a:ext>
              </a:extLst>
            </p:cNvPr>
            <p:cNvSpPr/>
            <p:nvPr/>
          </p:nvSpPr>
          <p:spPr>
            <a:xfrm rot="16200000">
              <a:off x="4170948" y="4470980"/>
              <a:ext cx="577516" cy="64168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K" sz="1350" dirty="0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E17DAF6-88DD-4D7F-93C2-0C6C05D4A2F6}"/>
              </a:ext>
            </a:extLst>
          </p:cNvPr>
          <p:cNvGrpSpPr/>
          <p:nvPr/>
        </p:nvGrpSpPr>
        <p:grpSpPr>
          <a:xfrm>
            <a:off x="6706001" y="4234550"/>
            <a:ext cx="493295" cy="1091125"/>
            <a:chOff x="4138864" y="4503064"/>
            <a:chExt cx="657726" cy="145483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64C2AF9F-7678-4185-B016-118877A9423F}"/>
                    </a:ext>
                  </a:extLst>
                </p:cNvPr>
                <p:cNvSpPr txBox="1"/>
                <p:nvPr/>
              </p:nvSpPr>
              <p:spPr>
                <a:xfrm>
                  <a:off x="4235116" y="5164005"/>
                  <a:ext cx="561474" cy="79389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en-PK" sz="1350" b="1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r>
                              <a:rPr lang="en-US" sz="1350" b="1" i="1">
                                <a:latin typeface="Cambria Math" panose="02040503050406030204" pitchFamily="18" charset="0"/>
                              </a:rPr>
                              <m:t>𝑿𝒀</m:t>
                            </m:r>
                          </m:e>
                        </m:nary>
                      </m:oMath>
                    </m:oMathPara>
                  </a14:m>
                  <a:endParaRPr lang="en-PK" sz="1350" b="1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64C2AF9F-7678-4185-B016-118877A9423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35116" y="5164005"/>
                  <a:ext cx="561474" cy="793892"/>
                </a:xfrm>
                <a:prstGeom prst="rect">
                  <a:avLst/>
                </a:prstGeom>
                <a:blipFill>
                  <a:blip r:embed="rId5"/>
                  <a:stretch>
                    <a:fillRect l="-170588" t="-122917" r="-52941" b="-175000"/>
                  </a:stretch>
                </a:blipFill>
              </p:spPr>
              <p:txBody>
                <a:bodyPr/>
                <a:lstStyle/>
                <a:p>
                  <a:r>
                    <a:rPr lang="en-PK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Arrow: Right 19">
              <a:extLst>
                <a:ext uri="{FF2B5EF4-FFF2-40B4-BE49-F238E27FC236}">
                  <a16:creationId xmlns:a16="http://schemas.microsoft.com/office/drawing/2014/main" id="{23AC7EA9-EAE6-4E60-913E-1E413A2CBF29}"/>
                </a:ext>
              </a:extLst>
            </p:cNvPr>
            <p:cNvSpPr/>
            <p:nvPr/>
          </p:nvSpPr>
          <p:spPr>
            <a:xfrm rot="16200000">
              <a:off x="4170948" y="4470980"/>
              <a:ext cx="577516" cy="64168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K" sz="1350" dirty="0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29D088B-34DC-4FF3-B691-498BC2F04B03}"/>
              </a:ext>
            </a:extLst>
          </p:cNvPr>
          <p:cNvGrpSpPr/>
          <p:nvPr/>
        </p:nvGrpSpPr>
        <p:grpSpPr>
          <a:xfrm>
            <a:off x="7707028" y="4234549"/>
            <a:ext cx="493295" cy="1091125"/>
            <a:chOff x="4138864" y="4503064"/>
            <a:chExt cx="657726" cy="145483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312F8204-7927-4ECC-80B0-079AA10E3171}"/>
                    </a:ext>
                  </a:extLst>
                </p:cNvPr>
                <p:cNvSpPr txBox="1"/>
                <p:nvPr/>
              </p:nvSpPr>
              <p:spPr>
                <a:xfrm>
                  <a:off x="4235116" y="5164005"/>
                  <a:ext cx="561474" cy="79389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en-PK" sz="1350" b="1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sSup>
                              <m:sSupPr>
                                <m:ctrlPr>
                                  <a:rPr lang="en-US" sz="1350" b="1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350" b="1" i="1"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</m:e>
                              <m:sup>
                                <m:r>
                                  <a:rPr lang="en-US" sz="1350" b="1" i="1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p>
                            </m:sSup>
                          </m:e>
                        </m:nary>
                      </m:oMath>
                    </m:oMathPara>
                  </a14:m>
                  <a:endParaRPr lang="en-PK" sz="1350" b="1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312F8204-7927-4ECC-80B0-079AA10E317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35116" y="5164005"/>
                  <a:ext cx="561474" cy="793892"/>
                </a:xfrm>
                <a:prstGeom prst="rect">
                  <a:avLst/>
                </a:prstGeom>
                <a:blipFill>
                  <a:blip r:embed="rId6"/>
                  <a:stretch>
                    <a:fillRect l="-170588" t="-122917" r="-52941" b="-175000"/>
                  </a:stretch>
                </a:blipFill>
              </p:spPr>
              <p:txBody>
                <a:bodyPr/>
                <a:lstStyle/>
                <a:p>
                  <a:r>
                    <a:rPr lang="en-PK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" name="Arrow: Right 22">
              <a:extLst>
                <a:ext uri="{FF2B5EF4-FFF2-40B4-BE49-F238E27FC236}">
                  <a16:creationId xmlns:a16="http://schemas.microsoft.com/office/drawing/2014/main" id="{EA1DEBE8-0518-408F-99E8-415515E250CC}"/>
                </a:ext>
              </a:extLst>
            </p:cNvPr>
            <p:cNvSpPr/>
            <p:nvPr/>
          </p:nvSpPr>
          <p:spPr>
            <a:xfrm rot="16200000">
              <a:off x="4170948" y="4470980"/>
              <a:ext cx="577516" cy="64168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K" sz="1350" dirty="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A3C62B4-5DD4-4C34-8CA4-ADBAAEA6B67C}"/>
              </a:ext>
            </a:extLst>
          </p:cNvPr>
          <p:cNvGrpSpPr/>
          <p:nvPr/>
        </p:nvGrpSpPr>
        <p:grpSpPr>
          <a:xfrm>
            <a:off x="8768212" y="4253502"/>
            <a:ext cx="493295" cy="1091125"/>
            <a:chOff x="4138864" y="4503064"/>
            <a:chExt cx="657726" cy="145483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79B57CDF-B5EE-45B9-9FD2-CA402BB80EA7}"/>
                    </a:ext>
                  </a:extLst>
                </p:cNvPr>
                <p:cNvSpPr txBox="1"/>
                <p:nvPr/>
              </p:nvSpPr>
              <p:spPr>
                <a:xfrm>
                  <a:off x="4235116" y="5164005"/>
                  <a:ext cx="561474" cy="79389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en-PK" sz="1350" b="1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sSup>
                              <m:sSupPr>
                                <m:ctrlPr>
                                  <a:rPr lang="en-US" sz="1350" b="1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350" b="1" i="1">
                                    <a:latin typeface="Cambria Math" panose="02040503050406030204" pitchFamily="18" charset="0"/>
                                  </a:rPr>
                                  <m:t>𝒀</m:t>
                                </m:r>
                              </m:e>
                              <m:sup>
                                <m:r>
                                  <a:rPr lang="en-US" sz="1350" b="1" i="1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p>
                            </m:sSup>
                          </m:e>
                        </m:nary>
                      </m:oMath>
                    </m:oMathPara>
                  </a14:m>
                  <a:endParaRPr lang="en-PK" sz="1350" b="1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79B57CDF-B5EE-45B9-9FD2-CA402BB80EA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35116" y="5164005"/>
                  <a:ext cx="561474" cy="793892"/>
                </a:xfrm>
                <a:prstGeom prst="rect">
                  <a:avLst/>
                </a:prstGeom>
                <a:blipFill>
                  <a:blip r:embed="rId7"/>
                  <a:stretch>
                    <a:fillRect l="-170588" t="-120833" r="-52941" b="-175000"/>
                  </a:stretch>
                </a:blipFill>
              </p:spPr>
              <p:txBody>
                <a:bodyPr/>
                <a:lstStyle/>
                <a:p>
                  <a:r>
                    <a:rPr lang="en-PK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6" name="Arrow: Right 25">
              <a:extLst>
                <a:ext uri="{FF2B5EF4-FFF2-40B4-BE49-F238E27FC236}">
                  <a16:creationId xmlns:a16="http://schemas.microsoft.com/office/drawing/2014/main" id="{EA438AD7-486B-4494-A01A-6C0C6A9ABD12}"/>
                </a:ext>
              </a:extLst>
            </p:cNvPr>
            <p:cNvSpPr/>
            <p:nvPr/>
          </p:nvSpPr>
          <p:spPr>
            <a:xfrm rot="16200000">
              <a:off x="4170948" y="4470980"/>
              <a:ext cx="577516" cy="64168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K" sz="1350" dirty="0"/>
            </a:p>
          </p:txBody>
        </p:sp>
      </p:grpSp>
    </p:spTree>
    <p:extLst>
      <p:ext uri="{BB962C8B-B14F-4D97-AF65-F5344CB8AC3E}">
        <p14:creationId xmlns:p14="http://schemas.microsoft.com/office/powerpoint/2010/main" val="3580355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" grpId="0"/>
      <p:bldP spid="8" grpId="0"/>
      <p:bldP spid="9" grpId="0"/>
      <p:bldP spid="10" grpId="0"/>
      <p:bldP spid="1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AE01BE-3E58-435E-B67D-970B05051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Computing Correlation</a:t>
            </a:r>
            <a:endParaRPr lang="en-PK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408886D3-78A1-403D-A164-F0319A489D33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961711" y="1915029"/>
          <a:ext cx="1367026" cy="19469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3513">
                  <a:extLst>
                    <a:ext uri="{9D8B030D-6E8A-4147-A177-3AD203B41FA5}">
                      <a16:colId xmlns:a16="http://schemas.microsoft.com/office/drawing/2014/main" val="2765596394"/>
                    </a:ext>
                  </a:extLst>
                </a:gridCol>
                <a:gridCol w="683513">
                  <a:extLst>
                    <a:ext uri="{9D8B030D-6E8A-4147-A177-3AD203B41FA5}">
                      <a16:colId xmlns:a16="http://schemas.microsoft.com/office/drawing/2014/main" val="2309001227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X</a:t>
                      </a:r>
                      <a:endParaRPr lang="en-PK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Y</a:t>
                      </a:r>
                      <a:endParaRPr lang="en-PK" sz="11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265912018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0B0F0"/>
                          </a:solidFill>
                        </a:rPr>
                        <a:t>1</a:t>
                      </a:r>
                      <a:endParaRPr lang="en-PK" sz="1100" dirty="0">
                        <a:solidFill>
                          <a:srgbClr val="00B0F0"/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FF0000"/>
                          </a:solidFill>
                        </a:rPr>
                        <a:t>2</a:t>
                      </a:r>
                      <a:endParaRPr lang="en-PK" sz="1100" dirty="0">
                        <a:solidFill>
                          <a:srgbClr val="FF0000"/>
                        </a:solidFill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733441584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0B0F0"/>
                          </a:solidFill>
                        </a:rPr>
                        <a:t>2</a:t>
                      </a:r>
                      <a:endParaRPr lang="en-PK" sz="1100" dirty="0">
                        <a:solidFill>
                          <a:srgbClr val="00B0F0"/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FF0000"/>
                          </a:solidFill>
                        </a:rPr>
                        <a:t>4</a:t>
                      </a:r>
                      <a:endParaRPr lang="en-PK" sz="1100" dirty="0">
                        <a:solidFill>
                          <a:srgbClr val="FF0000"/>
                        </a:solidFill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707123141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0B0F0"/>
                          </a:solidFill>
                        </a:rPr>
                        <a:t>3</a:t>
                      </a:r>
                      <a:endParaRPr lang="en-PK" sz="1100" dirty="0">
                        <a:solidFill>
                          <a:srgbClr val="00B0F0"/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FF0000"/>
                          </a:solidFill>
                        </a:rPr>
                        <a:t>7</a:t>
                      </a:r>
                      <a:endParaRPr lang="en-PK" sz="1100" dirty="0">
                        <a:solidFill>
                          <a:srgbClr val="FF0000"/>
                        </a:solidFill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14492420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0B0F0"/>
                          </a:solidFill>
                        </a:rPr>
                        <a:t>4</a:t>
                      </a:r>
                      <a:endParaRPr lang="en-PK" sz="1100" dirty="0">
                        <a:solidFill>
                          <a:srgbClr val="00B0F0"/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FF0000"/>
                          </a:solidFill>
                        </a:rPr>
                        <a:t>9</a:t>
                      </a:r>
                      <a:endParaRPr lang="en-PK" sz="1100" dirty="0">
                        <a:solidFill>
                          <a:srgbClr val="FF0000"/>
                        </a:solidFill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491749076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0B0F0"/>
                          </a:solidFill>
                        </a:rPr>
                        <a:t>5</a:t>
                      </a:r>
                      <a:endParaRPr lang="en-PK" sz="1100" dirty="0">
                        <a:solidFill>
                          <a:srgbClr val="00B0F0"/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FF0000"/>
                          </a:solidFill>
                        </a:rPr>
                        <a:t>12</a:t>
                      </a:r>
                      <a:endParaRPr lang="en-PK" sz="1100" dirty="0">
                        <a:solidFill>
                          <a:srgbClr val="FF0000"/>
                        </a:solidFill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509599794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0B0F0"/>
                          </a:solidFill>
                        </a:rPr>
                        <a:t>6</a:t>
                      </a:r>
                      <a:endParaRPr lang="en-PK" sz="1100" dirty="0">
                        <a:solidFill>
                          <a:srgbClr val="00B0F0"/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FF0000"/>
                          </a:solidFill>
                        </a:rPr>
                        <a:t>14</a:t>
                      </a:r>
                      <a:endParaRPr lang="en-PK" sz="1100" dirty="0">
                        <a:solidFill>
                          <a:srgbClr val="FF0000"/>
                        </a:solidFill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593005760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618B30-9BCD-4666-9604-A98C5B7AF1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48458" y="6459786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1D8BA92-921E-4261-AD97-A03D4D041050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5399C4-333E-427D-B4B7-3B47B87D7E46}"/>
              </a:ext>
            </a:extLst>
          </p:cNvPr>
          <p:cNvSpPr txBox="1"/>
          <p:nvPr/>
        </p:nvSpPr>
        <p:spPr>
          <a:xfrm>
            <a:off x="4688305" y="3820829"/>
            <a:ext cx="548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21</a:t>
            </a:r>
            <a:endParaRPr lang="en-PK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80BFDC-7B8C-4629-9C59-2CD703F6B575}"/>
              </a:ext>
            </a:extLst>
          </p:cNvPr>
          <p:cNvSpPr txBox="1"/>
          <p:nvPr/>
        </p:nvSpPr>
        <p:spPr>
          <a:xfrm>
            <a:off x="5665269" y="3829733"/>
            <a:ext cx="481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48</a:t>
            </a:r>
            <a:endParaRPr lang="en-PK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1D8A52B-A32E-4974-8FE7-43AB324C7FE1}"/>
              </a:ext>
            </a:extLst>
          </p:cNvPr>
          <p:cNvSpPr txBox="1"/>
          <p:nvPr/>
        </p:nvSpPr>
        <p:spPr>
          <a:xfrm>
            <a:off x="6666296" y="3826607"/>
            <a:ext cx="572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211</a:t>
            </a:r>
            <a:endParaRPr lang="en-PK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137312E-0923-466C-9023-6119F55F8547}"/>
              </a:ext>
            </a:extLst>
          </p:cNvPr>
          <p:cNvSpPr txBox="1"/>
          <p:nvPr/>
        </p:nvSpPr>
        <p:spPr>
          <a:xfrm>
            <a:off x="7667323" y="3823480"/>
            <a:ext cx="572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91</a:t>
            </a:r>
            <a:endParaRPr lang="en-PK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783A46D-E932-4BA9-A6D9-10610A0C2D57}"/>
              </a:ext>
            </a:extLst>
          </p:cNvPr>
          <p:cNvSpPr txBox="1"/>
          <p:nvPr/>
        </p:nvSpPr>
        <p:spPr>
          <a:xfrm>
            <a:off x="8668349" y="3820353"/>
            <a:ext cx="572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490</a:t>
            </a:r>
            <a:endParaRPr lang="en-PK" b="1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366EA5E-E478-4F52-A651-A68BC93BC0F0}"/>
              </a:ext>
            </a:extLst>
          </p:cNvPr>
          <p:cNvGrpSpPr/>
          <p:nvPr/>
        </p:nvGrpSpPr>
        <p:grpSpPr>
          <a:xfrm>
            <a:off x="4628149" y="4234550"/>
            <a:ext cx="493295" cy="1091125"/>
            <a:chOff x="4138864" y="4503064"/>
            <a:chExt cx="657726" cy="145483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C1059B33-B1D4-4B14-8F24-1AC6DAB534A8}"/>
                    </a:ext>
                  </a:extLst>
                </p:cNvPr>
                <p:cNvSpPr txBox="1"/>
                <p:nvPr/>
              </p:nvSpPr>
              <p:spPr>
                <a:xfrm>
                  <a:off x="4235116" y="5164005"/>
                  <a:ext cx="561474" cy="79389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en-PK" sz="1350" b="1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r>
                              <a:rPr lang="en-US" sz="1350" b="1" i="1"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</m:nary>
                      </m:oMath>
                    </m:oMathPara>
                  </a14:m>
                  <a:endParaRPr lang="en-PK" sz="1350" b="1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C1059B33-B1D4-4B14-8F24-1AC6DAB534A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35116" y="5164005"/>
                  <a:ext cx="561474" cy="793892"/>
                </a:xfrm>
                <a:prstGeom prst="rect">
                  <a:avLst/>
                </a:prstGeom>
                <a:blipFill>
                  <a:blip r:embed="rId2"/>
                  <a:stretch>
                    <a:fillRect l="-161765" t="-122917" r="-61765" b="-175000"/>
                  </a:stretch>
                </a:blipFill>
              </p:spPr>
              <p:txBody>
                <a:bodyPr/>
                <a:lstStyle/>
                <a:p>
                  <a:r>
                    <a:rPr lang="en-PK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Arrow: Right 12">
              <a:extLst>
                <a:ext uri="{FF2B5EF4-FFF2-40B4-BE49-F238E27FC236}">
                  <a16:creationId xmlns:a16="http://schemas.microsoft.com/office/drawing/2014/main" id="{0AF8A62B-2767-4F5B-A7B5-F21665D80846}"/>
                </a:ext>
              </a:extLst>
            </p:cNvPr>
            <p:cNvSpPr/>
            <p:nvPr/>
          </p:nvSpPr>
          <p:spPr>
            <a:xfrm rot="16200000">
              <a:off x="4170948" y="4470980"/>
              <a:ext cx="577516" cy="64168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K" sz="1350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CA378B0-13CC-466A-8A80-479259709C60}"/>
              </a:ext>
            </a:extLst>
          </p:cNvPr>
          <p:cNvGrpSpPr/>
          <p:nvPr/>
        </p:nvGrpSpPr>
        <p:grpSpPr>
          <a:xfrm>
            <a:off x="5593081" y="4234550"/>
            <a:ext cx="493295" cy="1091125"/>
            <a:chOff x="4138864" y="4503064"/>
            <a:chExt cx="657726" cy="145483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2CF281DB-ED06-4A52-BE32-30EC574C0622}"/>
                    </a:ext>
                  </a:extLst>
                </p:cNvPr>
                <p:cNvSpPr txBox="1"/>
                <p:nvPr/>
              </p:nvSpPr>
              <p:spPr>
                <a:xfrm>
                  <a:off x="4235116" y="5164005"/>
                  <a:ext cx="561474" cy="79389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en-PK" sz="1350" b="1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r>
                              <a:rPr lang="en-US" sz="1350" b="1" i="1">
                                <a:latin typeface="Cambria Math" panose="02040503050406030204" pitchFamily="18" charset="0"/>
                              </a:rPr>
                              <m:t>𝒀</m:t>
                            </m:r>
                          </m:e>
                        </m:nary>
                      </m:oMath>
                    </m:oMathPara>
                  </a14:m>
                  <a:endParaRPr lang="en-PK" sz="1350" b="1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2CF281DB-ED06-4A52-BE32-30EC574C062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35116" y="5164005"/>
                  <a:ext cx="561474" cy="793892"/>
                </a:xfrm>
                <a:prstGeom prst="rect">
                  <a:avLst/>
                </a:prstGeom>
                <a:blipFill>
                  <a:blip r:embed="rId3"/>
                  <a:stretch>
                    <a:fillRect l="-151429" t="-122917" r="-62857" b="-175000"/>
                  </a:stretch>
                </a:blipFill>
              </p:spPr>
              <p:txBody>
                <a:bodyPr/>
                <a:lstStyle/>
                <a:p>
                  <a:r>
                    <a:rPr lang="en-PK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Arrow: Right 16">
              <a:extLst>
                <a:ext uri="{FF2B5EF4-FFF2-40B4-BE49-F238E27FC236}">
                  <a16:creationId xmlns:a16="http://schemas.microsoft.com/office/drawing/2014/main" id="{4266AFA7-96DD-4CBC-891F-5644DC182F19}"/>
                </a:ext>
              </a:extLst>
            </p:cNvPr>
            <p:cNvSpPr/>
            <p:nvPr/>
          </p:nvSpPr>
          <p:spPr>
            <a:xfrm rot="16200000">
              <a:off x="4170948" y="4470980"/>
              <a:ext cx="577516" cy="64168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K" sz="1350" dirty="0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E17DAF6-88DD-4D7F-93C2-0C6C05D4A2F6}"/>
              </a:ext>
            </a:extLst>
          </p:cNvPr>
          <p:cNvGrpSpPr/>
          <p:nvPr/>
        </p:nvGrpSpPr>
        <p:grpSpPr>
          <a:xfrm>
            <a:off x="6706001" y="4234550"/>
            <a:ext cx="493295" cy="1091125"/>
            <a:chOff x="4138864" y="4503064"/>
            <a:chExt cx="657726" cy="145483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64C2AF9F-7678-4185-B016-118877A9423F}"/>
                    </a:ext>
                  </a:extLst>
                </p:cNvPr>
                <p:cNvSpPr txBox="1"/>
                <p:nvPr/>
              </p:nvSpPr>
              <p:spPr>
                <a:xfrm>
                  <a:off x="4235116" y="5164005"/>
                  <a:ext cx="561474" cy="79389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en-PK" sz="1350" b="1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r>
                              <a:rPr lang="en-US" sz="1350" b="1" i="1">
                                <a:latin typeface="Cambria Math" panose="02040503050406030204" pitchFamily="18" charset="0"/>
                              </a:rPr>
                              <m:t>𝑿𝒀</m:t>
                            </m:r>
                          </m:e>
                        </m:nary>
                      </m:oMath>
                    </m:oMathPara>
                  </a14:m>
                  <a:endParaRPr lang="en-PK" sz="1350" b="1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64C2AF9F-7678-4185-B016-118877A9423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35116" y="5164005"/>
                  <a:ext cx="561474" cy="793892"/>
                </a:xfrm>
                <a:prstGeom prst="rect">
                  <a:avLst/>
                </a:prstGeom>
                <a:blipFill>
                  <a:blip r:embed="rId4"/>
                  <a:stretch>
                    <a:fillRect l="-170588" t="-122917" r="-52941" b="-175000"/>
                  </a:stretch>
                </a:blipFill>
              </p:spPr>
              <p:txBody>
                <a:bodyPr/>
                <a:lstStyle/>
                <a:p>
                  <a:r>
                    <a:rPr lang="en-PK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Arrow: Right 19">
              <a:extLst>
                <a:ext uri="{FF2B5EF4-FFF2-40B4-BE49-F238E27FC236}">
                  <a16:creationId xmlns:a16="http://schemas.microsoft.com/office/drawing/2014/main" id="{23AC7EA9-EAE6-4E60-913E-1E413A2CBF29}"/>
                </a:ext>
              </a:extLst>
            </p:cNvPr>
            <p:cNvSpPr/>
            <p:nvPr/>
          </p:nvSpPr>
          <p:spPr>
            <a:xfrm rot="16200000">
              <a:off x="4170948" y="4470980"/>
              <a:ext cx="577516" cy="64168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K" sz="1350" dirty="0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29D088B-34DC-4FF3-B691-498BC2F04B03}"/>
              </a:ext>
            </a:extLst>
          </p:cNvPr>
          <p:cNvGrpSpPr/>
          <p:nvPr/>
        </p:nvGrpSpPr>
        <p:grpSpPr>
          <a:xfrm>
            <a:off x="7707028" y="4234549"/>
            <a:ext cx="493295" cy="1091125"/>
            <a:chOff x="4138864" y="4503064"/>
            <a:chExt cx="657726" cy="145483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312F8204-7927-4ECC-80B0-079AA10E3171}"/>
                    </a:ext>
                  </a:extLst>
                </p:cNvPr>
                <p:cNvSpPr txBox="1"/>
                <p:nvPr/>
              </p:nvSpPr>
              <p:spPr>
                <a:xfrm>
                  <a:off x="4235116" y="5164005"/>
                  <a:ext cx="561474" cy="79389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en-PK" sz="1350" b="1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sSup>
                              <m:sSupPr>
                                <m:ctrlPr>
                                  <a:rPr lang="en-US" sz="1350" b="1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350" b="1" i="1"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</m:e>
                              <m:sup>
                                <m:r>
                                  <a:rPr lang="en-US" sz="1350" b="1" i="1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p>
                            </m:sSup>
                          </m:e>
                        </m:nary>
                      </m:oMath>
                    </m:oMathPara>
                  </a14:m>
                  <a:endParaRPr lang="en-PK" sz="1350" b="1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312F8204-7927-4ECC-80B0-079AA10E317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35116" y="5164005"/>
                  <a:ext cx="561474" cy="793892"/>
                </a:xfrm>
                <a:prstGeom prst="rect">
                  <a:avLst/>
                </a:prstGeom>
                <a:blipFill>
                  <a:blip r:embed="rId5"/>
                  <a:stretch>
                    <a:fillRect l="-170588" t="-122917" r="-52941" b="-175000"/>
                  </a:stretch>
                </a:blipFill>
              </p:spPr>
              <p:txBody>
                <a:bodyPr/>
                <a:lstStyle/>
                <a:p>
                  <a:r>
                    <a:rPr lang="en-PK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" name="Arrow: Right 22">
              <a:extLst>
                <a:ext uri="{FF2B5EF4-FFF2-40B4-BE49-F238E27FC236}">
                  <a16:creationId xmlns:a16="http://schemas.microsoft.com/office/drawing/2014/main" id="{EA1DEBE8-0518-408F-99E8-415515E250CC}"/>
                </a:ext>
              </a:extLst>
            </p:cNvPr>
            <p:cNvSpPr/>
            <p:nvPr/>
          </p:nvSpPr>
          <p:spPr>
            <a:xfrm rot="16200000">
              <a:off x="4170948" y="4470980"/>
              <a:ext cx="577516" cy="64168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K" sz="1350" dirty="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A3C62B4-5DD4-4C34-8CA4-ADBAAEA6B67C}"/>
              </a:ext>
            </a:extLst>
          </p:cNvPr>
          <p:cNvGrpSpPr/>
          <p:nvPr/>
        </p:nvGrpSpPr>
        <p:grpSpPr>
          <a:xfrm>
            <a:off x="8768212" y="4253502"/>
            <a:ext cx="493295" cy="1091125"/>
            <a:chOff x="4138864" y="4503064"/>
            <a:chExt cx="657726" cy="145483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79B57CDF-B5EE-45B9-9FD2-CA402BB80EA7}"/>
                    </a:ext>
                  </a:extLst>
                </p:cNvPr>
                <p:cNvSpPr txBox="1"/>
                <p:nvPr/>
              </p:nvSpPr>
              <p:spPr>
                <a:xfrm>
                  <a:off x="4235116" y="5164005"/>
                  <a:ext cx="561474" cy="79389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en-PK" sz="1350" b="1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sSup>
                              <m:sSupPr>
                                <m:ctrlPr>
                                  <a:rPr lang="en-US" sz="1350" b="1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350" b="1" i="1">
                                    <a:latin typeface="Cambria Math" panose="02040503050406030204" pitchFamily="18" charset="0"/>
                                  </a:rPr>
                                  <m:t>𝒀</m:t>
                                </m:r>
                              </m:e>
                              <m:sup>
                                <m:r>
                                  <a:rPr lang="en-US" sz="1350" b="1" i="1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p>
                            </m:sSup>
                          </m:e>
                        </m:nary>
                      </m:oMath>
                    </m:oMathPara>
                  </a14:m>
                  <a:endParaRPr lang="en-PK" sz="1350" b="1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79B57CDF-B5EE-45B9-9FD2-CA402BB80EA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35116" y="5164005"/>
                  <a:ext cx="561474" cy="793892"/>
                </a:xfrm>
                <a:prstGeom prst="rect">
                  <a:avLst/>
                </a:prstGeom>
                <a:blipFill>
                  <a:blip r:embed="rId6"/>
                  <a:stretch>
                    <a:fillRect l="-170588" t="-120833" r="-52941" b="-175000"/>
                  </a:stretch>
                </a:blipFill>
              </p:spPr>
              <p:txBody>
                <a:bodyPr/>
                <a:lstStyle/>
                <a:p>
                  <a:r>
                    <a:rPr lang="en-PK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6" name="Arrow: Right 25">
              <a:extLst>
                <a:ext uri="{FF2B5EF4-FFF2-40B4-BE49-F238E27FC236}">
                  <a16:creationId xmlns:a16="http://schemas.microsoft.com/office/drawing/2014/main" id="{EA438AD7-486B-4494-A01A-6C0C6A9ABD12}"/>
                </a:ext>
              </a:extLst>
            </p:cNvPr>
            <p:cNvSpPr/>
            <p:nvPr/>
          </p:nvSpPr>
          <p:spPr>
            <a:xfrm rot="16200000">
              <a:off x="4170948" y="4470980"/>
              <a:ext cx="577516" cy="64168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K" sz="1350" dirty="0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8E9FBEA-D7FA-482C-843E-79B49CB202C1}"/>
                  </a:ext>
                </a:extLst>
              </p:cNvPr>
              <p:cNvSpPr txBox="1"/>
              <p:nvPr/>
            </p:nvSpPr>
            <p:spPr>
              <a:xfrm>
                <a:off x="4100046" y="2639597"/>
                <a:ext cx="4152754" cy="569900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50" b="1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𝒓</m:t>
                      </m:r>
                      <m:r>
                        <a:rPr lang="en-US" sz="1350" b="1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135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35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𝟔</m:t>
                          </m:r>
                          <m:r>
                            <a:rPr lang="en-US" sz="135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135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𝟐𝟏𝟏</m:t>
                          </m:r>
                          <m:r>
                            <a:rPr lang="en-US" sz="135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 − </m:t>
                          </m:r>
                          <m:r>
                            <a:rPr lang="en-US" sz="135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𝟐𝟏</m:t>
                          </m:r>
                          <m:r>
                            <a:rPr lang="en-US" sz="135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135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𝟒𝟖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135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35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35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𝟔</m:t>
                                  </m:r>
                                  <m:r>
                                    <a:rPr lang="en-US" sz="135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×</m:t>
                                  </m:r>
                                  <m:r>
                                    <a:rPr lang="en-US" sz="135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𝟗𝟏</m:t>
                                  </m:r>
                                  <m:r>
                                    <a:rPr lang="en-US" sz="135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 −</m:t>
                                  </m:r>
                                  <m:sSup>
                                    <m:sSupPr>
                                      <m:ctrlPr>
                                        <a:rPr lang="en-US" sz="1350" b="1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1350" b="1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350" b="1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𝟐𝟏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1350" b="1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sz="135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×[</m:t>
                              </m:r>
                              <m:r>
                                <a:rPr lang="en-US" sz="135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𝟔</m:t>
                              </m:r>
                              <m:r>
                                <a:rPr lang="en-US" sz="135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US" sz="135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𝟒𝟗𝟎</m:t>
                              </m:r>
                              <m:r>
                                <a:rPr lang="en-US" sz="135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sSup>
                                <m:sSupPr>
                                  <m:ctrlPr>
                                    <a:rPr lang="en-US" sz="135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1350" b="1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350" b="1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𝟒𝟖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135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  <m:r>
                                <a:rPr lang="en-US" sz="135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PK" sz="1350" b="1" dirty="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8E9FBEA-D7FA-482C-843E-79B49CB202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0046" y="2639597"/>
                <a:ext cx="4152754" cy="569900"/>
              </a:xfrm>
              <a:prstGeom prst="rect">
                <a:avLst/>
              </a:prstGeom>
              <a:blipFill>
                <a:blip r:embed="rId7"/>
                <a:stretch>
                  <a:fillRect b="-4348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P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4029A54-FF6E-40C6-A663-DEFDB5FE946C}"/>
                  </a:ext>
                </a:extLst>
              </p:cNvPr>
              <p:cNvSpPr txBox="1"/>
              <p:nvPr/>
            </p:nvSpPr>
            <p:spPr>
              <a:xfrm>
                <a:off x="4105982" y="3315569"/>
                <a:ext cx="6381545" cy="574132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50" b="1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𝒓</m:t>
                      </m:r>
                      <m:r>
                        <a:rPr lang="en-US" sz="1350" b="1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135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35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𝟏𝟐𝟔𝟔</m:t>
                          </m:r>
                          <m:r>
                            <a:rPr lang="en-US" sz="135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35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𝟏𝟎𝟎𝟖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135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35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35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𝟓𝟒𝟔</m:t>
                                  </m:r>
                                  <m:r>
                                    <a:rPr lang="en-US" sz="135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135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𝟒𝟒𝟏</m:t>
                                  </m:r>
                                </m:e>
                              </m:d>
                              <m:r>
                                <a:rPr lang="en-US" sz="135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×[</m:t>
                              </m:r>
                              <m:r>
                                <a:rPr lang="en-US" sz="135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𝟐𝟗𝟒𝟎</m:t>
                              </m:r>
                              <m:r>
                                <a:rPr lang="en-US" sz="135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r>
                                <a:rPr lang="en-US" sz="135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𝟐𝟑𝟎𝟒</m:t>
                              </m:r>
                              <m:r>
                                <a:rPr lang="en-US" sz="135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e>
                          </m:rad>
                        </m:den>
                      </m:f>
                      <m:r>
                        <a:rPr lang="en-US" sz="1350" b="1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35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35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𝟐𝟓𝟖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135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35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𝟏𝟎𝟓</m:t>
                              </m:r>
                              <m:r>
                                <a:rPr lang="en-US" sz="135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US" sz="135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𝟔𝟑𝟔</m:t>
                              </m:r>
                              <m:r>
                                <a:rPr lang="en-US" sz="135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rad>
                        </m:den>
                      </m:f>
                      <m:r>
                        <a:rPr lang="en-US" sz="1350" b="1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35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35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𝟐𝟓𝟖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135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35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𝟔𝟔𝟕𝟖𝟎</m:t>
                              </m:r>
                            </m:e>
                          </m:rad>
                        </m:den>
                      </m:f>
                      <m:r>
                        <a:rPr lang="en-US" sz="1350" b="1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350" b="1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1350" b="1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350" b="1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𝟗𝟗𝟖</m:t>
                      </m:r>
                    </m:oMath>
                  </m:oMathPara>
                </a14:m>
                <a:endParaRPr lang="en-PK" sz="1350" b="1" dirty="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4029A54-FF6E-40C6-A663-DEFDB5FE94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5982" y="3315569"/>
                <a:ext cx="6381545" cy="574132"/>
              </a:xfrm>
              <a:prstGeom prst="rect">
                <a:avLst/>
              </a:prstGeom>
              <a:blipFill>
                <a:blip r:embed="rId8"/>
                <a:stretch>
                  <a:fillRect b="-6383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PK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" name="Picture 29">
            <a:extLst>
              <a:ext uri="{FF2B5EF4-FFF2-40B4-BE49-F238E27FC236}">
                <a16:creationId xmlns:a16="http://schemas.microsoft.com/office/drawing/2014/main" id="{2B200DE2-688E-4C80-A263-4DD521E1A8B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11200" y="1605040"/>
            <a:ext cx="5029200" cy="871538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BF3CFA7D-3801-47A0-94D7-FD695175900C}"/>
              </a:ext>
            </a:extLst>
          </p:cNvPr>
          <p:cNvSpPr txBox="1"/>
          <p:nvPr/>
        </p:nvSpPr>
        <p:spPr>
          <a:xfrm>
            <a:off x="1649292" y="5702089"/>
            <a:ext cx="809112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More Details: </a:t>
            </a:r>
            <a:r>
              <a:rPr lang="en-US" sz="1050" dirty="0">
                <a:hlinkClick r:id="rId10"/>
              </a:rPr>
              <a:t>https://www.investopedia.com/ask/answers/032515/what-does-it-mean-if-correlation-coefficient-positive-negative-or-zero.asp</a:t>
            </a:r>
            <a:r>
              <a:rPr lang="en-US" sz="1050" dirty="0"/>
              <a:t> </a:t>
            </a:r>
            <a:endParaRPr lang="en-PK" sz="105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BD982B0-DF9A-49D4-984E-7BB97A24355A}"/>
              </a:ext>
            </a:extLst>
          </p:cNvPr>
          <p:cNvSpPr txBox="1"/>
          <p:nvPr/>
        </p:nvSpPr>
        <p:spPr>
          <a:xfrm>
            <a:off x="1649290" y="4709787"/>
            <a:ext cx="2548976" cy="646331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This is “Pearson’s Correlation Coefficient”</a:t>
            </a:r>
            <a:endParaRPr lang="en-PK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1846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3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33F8B-898B-A067-6A7D-27E2575F9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K" dirty="0"/>
              <a:t>About Features in Data Mining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B4FEC8-4507-B4D3-FC4E-636F5512C5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346218"/>
            <a:ext cx="10058400" cy="2082782"/>
          </a:xfrm>
        </p:spPr>
        <p:txBody>
          <a:bodyPr/>
          <a:lstStyle/>
          <a:p>
            <a:r>
              <a:rPr lang="en-GB" dirty="0"/>
              <a:t>* Feature engineering refers to the process of using domain knowledge to select and transform the most relevant variables from raw data when creating a predictive model using machine learning or statistical modelling</a:t>
            </a:r>
          </a:p>
          <a:p>
            <a:r>
              <a:rPr lang="en-GB" dirty="0"/>
              <a:t>* The goal of feature engineering and selection is to improve the performance of Data Mining (ML) algorithms.</a:t>
            </a:r>
            <a:endParaRPr lang="en-PK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1ADDBB-F9D4-6688-14D4-9F44015D3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8BA92-921E-4261-AD97-A03D4D041050}" type="slidenum">
              <a:rPr lang="en-US" smtClean="0"/>
              <a:t>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5C6318-6B50-5680-50D8-BF5493AE68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8389" y="3429000"/>
            <a:ext cx="8936182" cy="2339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6534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EA8F0-67FB-4E46-892D-02B670D7D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 of Multiple Variables 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B90F79-DD5D-4DCE-AFA7-2502E0B28F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IRIS Dataset: Again…</a:t>
            </a:r>
            <a:endParaRPr lang="en-PK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1AF080-9532-48F5-BCD2-5FA6F742B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48458" y="6459786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1D8BA92-921E-4261-AD97-A03D4D041050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2050" name="Picture 2" descr="Exploratory Data Analysis on Iris Dataset - GeeksforGeeks">
            <a:extLst>
              <a:ext uri="{FF2B5EF4-FFF2-40B4-BE49-F238E27FC236}">
                <a16:creationId xmlns:a16="http://schemas.microsoft.com/office/drawing/2014/main" id="{4AB728B1-C1B2-4062-B399-601BCA85AF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2921" y="2273636"/>
            <a:ext cx="3986158" cy="2907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08BFE62C-AFB8-4104-AA75-218D285D765E}"/>
              </a:ext>
            </a:extLst>
          </p:cNvPr>
          <p:cNvGrpSpPr/>
          <p:nvPr/>
        </p:nvGrpSpPr>
        <p:grpSpPr>
          <a:xfrm>
            <a:off x="1649291" y="4316519"/>
            <a:ext cx="3152042" cy="762598"/>
            <a:chOff x="167054" y="4612359"/>
            <a:chExt cx="4202723" cy="1016798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EB20610-63BC-414B-B9E6-24855F6F4E19}"/>
                </a:ext>
              </a:extLst>
            </p:cNvPr>
            <p:cNvSpPr txBox="1"/>
            <p:nvPr/>
          </p:nvSpPr>
          <p:spPr>
            <a:xfrm>
              <a:off x="167054" y="5136714"/>
              <a:ext cx="2127738" cy="492443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00B050"/>
                  </a:solidFill>
                </a:rPr>
                <a:t>Heatmap</a:t>
              </a:r>
              <a:endParaRPr lang="en-PK" b="1" dirty="0">
                <a:solidFill>
                  <a:srgbClr val="00B050"/>
                </a:solidFill>
              </a:endParaRP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A3A99294-AA06-488D-B10B-7C4B55544DFF}"/>
                </a:ext>
              </a:extLst>
            </p:cNvPr>
            <p:cNvCxnSpPr>
              <a:stCxn id="6" idx="3"/>
            </p:cNvCxnSpPr>
            <p:nvPr/>
          </p:nvCxnSpPr>
          <p:spPr>
            <a:xfrm flipV="1">
              <a:off x="2294792" y="4612359"/>
              <a:ext cx="2074985" cy="770577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84565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7DBD2-3A74-4643-8B89-06BDFDE42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Correlation Heatmaps: Complex Examples</a:t>
            </a:r>
            <a:endParaRPr lang="en-PK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96CB58-AAF7-44AA-88F2-209FA02825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48458" y="6459786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1D8BA92-921E-4261-AD97-A03D4D041050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3074" name="Picture 2" descr="How to Create a Seaborn Correlation Heatmap in Python? | by Bibor Szabo |  Medium">
            <a:extLst>
              <a:ext uri="{FF2B5EF4-FFF2-40B4-BE49-F238E27FC236}">
                <a16:creationId xmlns:a16="http://schemas.microsoft.com/office/drawing/2014/main" id="{D0E336F6-C3CE-4984-9E2D-7958197D620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6782" y="1932109"/>
            <a:ext cx="4528514" cy="2271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ow to Create a Seaborn Correlation Heatmap in Python? | by Bibor Szabo |  Medium">
            <a:extLst>
              <a:ext uri="{FF2B5EF4-FFF2-40B4-BE49-F238E27FC236}">
                <a16:creationId xmlns:a16="http://schemas.microsoft.com/office/drawing/2014/main" id="{8432A48B-8BD3-43E8-A281-CEFA19E299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4627" y="1932108"/>
            <a:ext cx="4363375" cy="2206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9479D74-17B0-43CB-BFEA-36BED36F46A8}"/>
              </a:ext>
            </a:extLst>
          </p:cNvPr>
          <p:cNvSpPr txBox="1"/>
          <p:nvPr/>
        </p:nvSpPr>
        <p:spPr>
          <a:xfrm>
            <a:off x="3421880" y="4078309"/>
            <a:ext cx="5446835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We can also create </a:t>
            </a:r>
            <a:r>
              <a:rPr lang="en-US" b="1" dirty="0">
                <a:solidFill>
                  <a:srgbClr val="FF00FF"/>
                </a:solidFill>
              </a:rPr>
              <a:t>heatmaps</a:t>
            </a:r>
            <a:r>
              <a:rPr lang="en-US" b="1" dirty="0"/>
              <a:t> for </a:t>
            </a:r>
            <a:r>
              <a:rPr lang="en-US" b="1" dirty="0">
                <a:solidFill>
                  <a:srgbClr val="FF00FF"/>
                </a:solidFill>
              </a:rPr>
              <a:t>Similarity</a:t>
            </a:r>
            <a:r>
              <a:rPr lang="en-US" b="1" dirty="0"/>
              <a:t> and </a:t>
            </a:r>
            <a:r>
              <a:rPr lang="en-US" b="1" dirty="0">
                <a:solidFill>
                  <a:srgbClr val="FF00FF"/>
                </a:solidFill>
              </a:rPr>
              <a:t>Dissimilarity</a:t>
            </a:r>
            <a:r>
              <a:rPr lang="en-US" b="1" dirty="0"/>
              <a:t> (Distance) between two objects/records…</a:t>
            </a:r>
            <a:endParaRPr lang="en-PK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F1010B-0DB0-4498-8E2A-75E588CE7237}"/>
              </a:ext>
            </a:extLst>
          </p:cNvPr>
          <p:cNvSpPr txBox="1"/>
          <p:nvPr/>
        </p:nvSpPr>
        <p:spPr>
          <a:xfrm>
            <a:off x="3421880" y="5001639"/>
            <a:ext cx="5446835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But … What is similarity and dissimilarity between two objects and how to measure it?</a:t>
            </a:r>
            <a:endParaRPr lang="en-PK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7061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26D2BF-AF0A-4B27-853E-BBE382256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 Interpretation</a:t>
            </a:r>
            <a:endParaRPr lang="en-PK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428C089-82D8-4BD3-832C-BB94EF5CC5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04011" y="2463083"/>
            <a:ext cx="5229225" cy="2278856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B0E714-9841-48A5-952D-931675440F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48458" y="6459786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1D8BA92-921E-4261-AD97-A03D4D041050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BFE838-24AE-4B43-AEB5-580A42E6E9B1}"/>
              </a:ext>
            </a:extLst>
          </p:cNvPr>
          <p:cNvSpPr txBox="1"/>
          <p:nvPr/>
        </p:nvSpPr>
        <p:spPr>
          <a:xfrm>
            <a:off x="1603132" y="5702089"/>
            <a:ext cx="802517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More Details: </a:t>
            </a:r>
            <a:r>
              <a:rPr lang="en-US" sz="1350" dirty="0">
                <a:hlinkClick r:id="rId3"/>
              </a:rPr>
              <a:t>https://statistics.laerd.com/statistical-guides/pearson-correlation-coefficient-statistical-guide.php</a:t>
            </a:r>
            <a:r>
              <a:rPr lang="en-US" sz="1350" dirty="0"/>
              <a:t> </a:t>
            </a:r>
            <a:endParaRPr lang="en-PK" sz="1350" dirty="0"/>
          </a:p>
        </p:txBody>
      </p:sp>
    </p:spTree>
    <p:extLst>
      <p:ext uri="{BB962C8B-B14F-4D97-AF65-F5344CB8AC3E}">
        <p14:creationId xmlns:p14="http://schemas.microsoft.com/office/powerpoint/2010/main" val="23253851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B9913-5063-4BA2-A48F-629C806B6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 does NOT imply causality…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7093F3-A456-44D8-85F8-708F0DB011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A and B are correlated, </a:t>
            </a:r>
            <a:r>
              <a:rPr lang="en-US" b="1" i="1" dirty="0">
                <a:solidFill>
                  <a:srgbClr val="FF0000"/>
                </a:solidFill>
              </a:rPr>
              <a:t>this does not necessarily imply that A causes B or that B causes A. </a:t>
            </a:r>
          </a:p>
          <a:p>
            <a:r>
              <a:rPr lang="en-US" dirty="0"/>
              <a:t>For example, in analyzing a </a:t>
            </a:r>
            <a:r>
              <a:rPr lang="en-US" b="1" i="1" dirty="0">
                <a:solidFill>
                  <a:srgbClr val="FF00FF"/>
                </a:solidFill>
              </a:rPr>
              <a:t>demographic database</a:t>
            </a:r>
            <a:r>
              <a:rPr lang="en-US" dirty="0"/>
              <a:t>, we may ﬁnd that attributes representing the </a:t>
            </a:r>
            <a:r>
              <a:rPr lang="en-US" b="1" i="1" dirty="0">
                <a:solidFill>
                  <a:srgbClr val="FF00FF"/>
                </a:solidFill>
              </a:rPr>
              <a:t>number of hospitals </a:t>
            </a:r>
            <a:r>
              <a:rPr lang="en-US" dirty="0"/>
              <a:t>and </a:t>
            </a:r>
            <a:r>
              <a:rPr lang="en-US" b="1" i="1" dirty="0">
                <a:solidFill>
                  <a:srgbClr val="FF00FF"/>
                </a:solidFill>
              </a:rPr>
              <a:t>the number of car thefts </a:t>
            </a:r>
            <a:r>
              <a:rPr lang="en-US" dirty="0"/>
              <a:t>in a region are </a:t>
            </a:r>
            <a:r>
              <a:rPr lang="en-US" b="1" i="1" dirty="0">
                <a:solidFill>
                  <a:srgbClr val="00B050"/>
                </a:solidFill>
              </a:rPr>
              <a:t>correlated</a:t>
            </a:r>
            <a:r>
              <a:rPr lang="en-US" dirty="0"/>
              <a:t>. </a:t>
            </a:r>
          </a:p>
          <a:p>
            <a:r>
              <a:rPr lang="en-US" b="1" i="1" dirty="0">
                <a:solidFill>
                  <a:srgbClr val="FF0000"/>
                </a:solidFill>
              </a:rPr>
              <a:t>This does not mean that one causes the other. </a:t>
            </a:r>
          </a:p>
          <a:p>
            <a:r>
              <a:rPr lang="en-US" dirty="0"/>
              <a:t>Both are actually causally linked to a third attribute, namely, </a:t>
            </a:r>
            <a:r>
              <a:rPr lang="en-US" b="1" i="1" dirty="0">
                <a:solidFill>
                  <a:srgbClr val="FF00FF"/>
                </a:solidFill>
              </a:rPr>
              <a:t>population</a:t>
            </a:r>
            <a:r>
              <a:rPr lang="en-US" dirty="0"/>
              <a:t>.</a:t>
            </a:r>
            <a:endParaRPr lang="en-PK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FAC256-5ACF-46AF-A22F-BB16D0E22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48458" y="6459786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1D8BA92-921E-4261-AD97-A03D4D041050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145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A8A5F5-4BD6-4B6D-92C0-5F773CF2D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Correlation Tells Us?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9D93F4-B3D6-4FD5-9EB5-D5F0789338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 attributes are </a:t>
            </a:r>
            <a:r>
              <a:rPr lang="en-US" b="1" i="1" dirty="0">
                <a:solidFill>
                  <a:srgbClr val="FF00FF"/>
                </a:solidFill>
              </a:rPr>
              <a:t>redundant</a:t>
            </a:r>
          </a:p>
          <a:p>
            <a:r>
              <a:rPr lang="en-US" dirty="0"/>
              <a:t>Redundancy here means that an attribute (such as </a:t>
            </a:r>
            <a:r>
              <a:rPr lang="en-US" b="1" i="1" dirty="0" err="1">
                <a:solidFill>
                  <a:srgbClr val="00B0F0"/>
                </a:solidFill>
              </a:rPr>
              <a:t>annual_revenue</a:t>
            </a:r>
            <a:r>
              <a:rPr lang="en-US" dirty="0"/>
              <a:t>) may be redundant if it can be </a:t>
            </a:r>
            <a:r>
              <a:rPr lang="en-US" b="1" dirty="0">
                <a:solidFill>
                  <a:srgbClr val="FF00FF"/>
                </a:solidFill>
              </a:rPr>
              <a:t>“derived”</a:t>
            </a:r>
            <a:r>
              <a:rPr lang="en-US" dirty="0">
                <a:solidFill>
                  <a:srgbClr val="FF00FF"/>
                </a:solidFill>
              </a:rPr>
              <a:t> </a:t>
            </a:r>
            <a:r>
              <a:rPr lang="en-US" dirty="0"/>
              <a:t>from other attribute or set of attributes.</a:t>
            </a:r>
          </a:p>
          <a:p>
            <a:endParaRPr lang="en-US" dirty="0"/>
          </a:p>
          <a:p>
            <a:r>
              <a:rPr lang="en-US" dirty="0"/>
              <a:t>Inconsistencies in attribute (or dimension) naming can also cause redundancies in the resulting dataset.</a:t>
            </a:r>
            <a:endParaRPr lang="en-PK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FC740A-0765-49CB-BBB0-65404F27B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48458" y="6459786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1D8BA92-921E-4261-AD97-A03D4D041050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BF2A46-7BE5-45DA-A696-1B4831B8AE98}"/>
              </a:ext>
            </a:extLst>
          </p:cNvPr>
          <p:cNvSpPr txBox="1"/>
          <p:nvPr/>
        </p:nvSpPr>
        <p:spPr>
          <a:xfrm>
            <a:off x="4155308" y="4081713"/>
            <a:ext cx="3789947" cy="73866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100" dirty="0"/>
              <a:t>Some redundancies can be detected by </a:t>
            </a:r>
            <a:r>
              <a:rPr lang="en-US" sz="2100" b="1" dirty="0">
                <a:solidFill>
                  <a:srgbClr val="00B050"/>
                </a:solidFill>
              </a:rPr>
              <a:t>correlation analysis</a:t>
            </a:r>
            <a:r>
              <a:rPr lang="en-US" sz="2100" dirty="0"/>
              <a:t>.</a:t>
            </a:r>
            <a:endParaRPr lang="en-PK" sz="2100" dirty="0"/>
          </a:p>
        </p:txBody>
      </p:sp>
    </p:spTree>
    <p:extLst>
      <p:ext uri="{BB962C8B-B14F-4D97-AF65-F5344CB8AC3E}">
        <p14:creationId xmlns:p14="http://schemas.microsoft.com/office/powerpoint/2010/main" val="3834778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BE20AD-75AA-60E3-2F9F-55D893D6B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PK" dirty="0"/>
              <a:t>Covariance vs Correlation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4419D6-2C7E-DE0C-11AA-29093CC49E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PK" dirty="0"/>
              <a:t>Covariance : Direction (any value)</a:t>
            </a:r>
          </a:p>
          <a:p>
            <a:r>
              <a:rPr lang="en-PK" dirty="0"/>
              <a:t>Correlation: Direction and Strength (-1 to +1)</a:t>
            </a:r>
          </a:p>
        </p:txBody>
      </p:sp>
    </p:spTree>
    <p:extLst>
      <p:ext uri="{BB962C8B-B14F-4D97-AF65-F5344CB8AC3E}">
        <p14:creationId xmlns:p14="http://schemas.microsoft.com/office/powerpoint/2010/main" val="12282389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35AC4-462C-4716-9896-5D8A7472B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 Analysis</a:t>
            </a:r>
            <a:endParaRPr lang="en-PK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50D040E-1A4B-4C5D-A4EA-40E7C8368AD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b="1" dirty="0"/>
                  <a:t>Correlation Analysis:</a:t>
                </a:r>
              </a:p>
              <a:p>
                <a:pPr lvl="1"/>
                <a:r>
                  <a:rPr lang="en-US" dirty="0"/>
                  <a:t>Given two attributes, </a:t>
                </a:r>
                <a:r>
                  <a:rPr lang="en-US" b="1" i="1" dirty="0">
                    <a:solidFill>
                      <a:srgbClr val="FF00FF"/>
                    </a:solidFill>
                  </a:rPr>
                  <a:t>how strongly one attribute implies the other, based on the available data</a:t>
                </a:r>
              </a:p>
              <a:p>
                <a:endParaRPr lang="en-US" b="1" dirty="0"/>
              </a:p>
              <a:p>
                <a:r>
                  <a:rPr lang="en-US" b="1" dirty="0"/>
                  <a:t>For Numerical Data:</a:t>
                </a:r>
              </a:p>
              <a:p>
                <a:pPr lvl="1"/>
                <a:r>
                  <a:rPr lang="en-US" dirty="0"/>
                  <a:t>Correlation coefficient (or Pearson’s Correlation Coefficient)</a:t>
                </a:r>
              </a:p>
              <a:p>
                <a:pPr lvl="1"/>
                <a:r>
                  <a:rPr lang="en-US" dirty="0"/>
                  <a:t>Covariance</a:t>
                </a:r>
              </a:p>
              <a:p>
                <a:pPr lvl="1"/>
                <a:endParaRPr lang="en-US" dirty="0"/>
              </a:p>
              <a:p>
                <a:r>
                  <a:rPr lang="en-US" b="1" dirty="0"/>
                  <a:t>For Nominal Data: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(Chi-Square) test</a:t>
                </a:r>
                <a:endParaRPr lang="en-PK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50D040E-1A4B-4C5D-A4EA-40E7C8368AD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97" t="-1887"/>
                </a:stretch>
              </a:blipFill>
            </p:spPr>
            <p:txBody>
              <a:bodyPr/>
              <a:lstStyle/>
              <a:p>
                <a:r>
                  <a:rPr lang="en-P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71B3D9-8B09-4236-83F6-63605446C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48458" y="6459786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1D8BA92-921E-4261-AD97-A03D4D041050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8586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5031EB-E7D1-06C7-1ECF-4828C3FFE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K" dirty="0"/>
              <a:t>Activity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72658F-6502-78CC-8A98-3D89EB2F8C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PK" dirty="0"/>
              <a:t>Calculate Correlation between these two variables X, Y</a:t>
            </a:r>
          </a:p>
          <a:p>
            <a:endParaRPr lang="en-PK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85C0186-9495-5CA6-71F7-3491C08716C5}"/>
              </a:ext>
            </a:extLst>
          </p:cNvPr>
          <p:cNvGraphicFramePr>
            <a:graphicFrameLocks noGrp="1"/>
          </p:cNvGraphicFramePr>
          <p:nvPr/>
        </p:nvGraphicFramePr>
        <p:xfrm>
          <a:off x="2288583" y="2094424"/>
          <a:ext cx="1870128" cy="39034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35064">
                  <a:extLst>
                    <a:ext uri="{9D8B030D-6E8A-4147-A177-3AD203B41FA5}">
                      <a16:colId xmlns:a16="http://schemas.microsoft.com/office/drawing/2014/main" val="853073351"/>
                    </a:ext>
                  </a:extLst>
                </a:gridCol>
                <a:gridCol w="935064">
                  <a:extLst>
                    <a:ext uri="{9D8B030D-6E8A-4147-A177-3AD203B41FA5}">
                      <a16:colId xmlns:a16="http://schemas.microsoft.com/office/drawing/2014/main" val="4187568824"/>
                    </a:ext>
                  </a:extLst>
                </a:gridCol>
              </a:tblGrid>
              <a:tr h="650570">
                <a:tc>
                  <a:txBody>
                    <a:bodyPr/>
                    <a:lstStyle/>
                    <a:p>
                      <a:r>
                        <a:rPr lang="en-PK" sz="1800" b="1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K" sz="1800" b="1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8420488"/>
                  </a:ext>
                </a:extLst>
              </a:tr>
              <a:tr h="650570">
                <a:tc>
                  <a:txBody>
                    <a:bodyPr/>
                    <a:lstStyle/>
                    <a:p>
                      <a:r>
                        <a:rPr lang="en-PK" sz="1800" b="1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K" sz="1800" b="1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6615080"/>
                  </a:ext>
                </a:extLst>
              </a:tr>
              <a:tr h="650570">
                <a:tc>
                  <a:txBody>
                    <a:bodyPr/>
                    <a:lstStyle/>
                    <a:p>
                      <a:r>
                        <a:rPr lang="en-PK" sz="1800" b="1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K" sz="1800" b="1" dirty="0"/>
                        <a:t>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3576889"/>
                  </a:ext>
                </a:extLst>
              </a:tr>
              <a:tr h="650570">
                <a:tc>
                  <a:txBody>
                    <a:bodyPr/>
                    <a:lstStyle/>
                    <a:p>
                      <a:r>
                        <a:rPr lang="en-PK" sz="1800" b="1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K" sz="1800" b="1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953439"/>
                  </a:ext>
                </a:extLst>
              </a:tr>
              <a:tr h="650570">
                <a:tc>
                  <a:txBody>
                    <a:bodyPr/>
                    <a:lstStyle/>
                    <a:p>
                      <a:r>
                        <a:rPr lang="en-PK" sz="1800" b="1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K" sz="1800" b="1" dirty="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5346470"/>
                  </a:ext>
                </a:extLst>
              </a:tr>
              <a:tr h="650570">
                <a:tc>
                  <a:txBody>
                    <a:bodyPr/>
                    <a:lstStyle/>
                    <a:p>
                      <a:r>
                        <a:rPr lang="en-PK" sz="1800" b="1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K" sz="1800" b="1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48813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215768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5031EB-E7D1-06C7-1ECF-4828C3FFE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K" dirty="0"/>
              <a:t>Activity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72658F-6502-78CC-8A98-3D89EB2F8C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PK" dirty="0"/>
              <a:t>Calculate Covariance of the following two variables X, Y</a:t>
            </a:r>
          </a:p>
          <a:p>
            <a:endParaRPr lang="en-PK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85C0186-9495-5CA6-71F7-3491C08716C5}"/>
              </a:ext>
            </a:extLst>
          </p:cNvPr>
          <p:cNvGraphicFramePr>
            <a:graphicFrameLocks noGrp="1"/>
          </p:cNvGraphicFramePr>
          <p:nvPr/>
        </p:nvGraphicFramePr>
        <p:xfrm>
          <a:off x="2288583" y="2094424"/>
          <a:ext cx="1870128" cy="325285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35064">
                  <a:extLst>
                    <a:ext uri="{9D8B030D-6E8A-4147-A177-3AD203B41FA5}">
                      <a16:colId xmlns:a16="http://schemas.microsoft.com/office/drawing/2014/main" val="853073351"/>
                    </a:ext>
                  </a:extLst>
                </a:gridCol>
                <a:gridCol w="935064">
                  <a:extLst>
                    <a:ext uri="{9D8B030D-6E8A-4147-A177-3AD203B41FA5}">
                      <a16:colId xmlns:a16="http://schemas.microsoft.com/office/drawing/2014/main" val="4187568824"/>
                    </a:ext>
                  </a:extLst>
                </a:gridCol>
              </a:tblGrid>
              <a:tr h="650570">
                <a:tc>
                  <a:txBody>
                    <a:bodyPr/>
                    <a:lstStyle/>
                    <a:p>
                      <a:r>
                        <a:rPr lang="en-PK" sz="1800" b="1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K" sz="1800" b="1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8420488"/>
                  </a:ext>
                </a:extLst>
              </a:tr>
              <a:tr h="650570">
                <a:tc>
                  <a:txBody>
                    <a:bodyPr/>
                    <a:lstStyle/>
                    <a:p>
                      <a:r>
                        <a:rPr lang="en-PK" sz="1800" b="1" dirty="0"/>
                        <a:t>2.1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K" sz="1800" b="1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6615080"/>
                  </a:ext>
                </a:extLst>
              </a:tr>
              <a:tr h="650570">
                <a:tc>
                  <a:txBody>
                    <a:bodyPr/>
                    <a:lstStyle/>
                    <a:p>
                      <a:r>
                        <a:rPr lang="en-PK" sz="1800" b="1" dirty="0"/>
                        <a:t>2.5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K" sz="1800" b="1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3576889"/>
                  </a:ext>
                </a:extLst>
              </a:tr>
              <a:tr h="650570">
                <a:tc>
                  <a:txBody>
                    <a:bodyPr/>
                    <a:lstStyle/>
                    <a:p>
                      <a:r>
                        <a:rPr lang="en-PK" sz="1800" b="1" dirty="0"/>
                        <a:t>3.6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K" sz="1800" b="1" dirty="0"/>
                        <a:t>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953439"/>
                  </a:ext>
                </a:extLst>
              </a:tr>
              <a:tr h="650570">
                <a:tc>
                  <a:txBody>
                    <a:bodyPr/>
                    <a:lstStyle/>
                    <a:p>
                      <a:r>
                        <a:rPr lang="en-PK" sz="1800" b="1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K" sz="1800" b="1" dirty="0"/>
                        <a:t>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53464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049026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8A817B5-5030-48D4-BDE9-E38FE860EC2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Correlation for Nominal Data</a:t>
                </a:r>
                <a:endParaRPr lang="en-PK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8A817B5-5030-48D4-BDE9-E38FE860EC2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b="-33951"/>
                </a:stretch>
              </a:blipFill>
            </p:spPr>
            <p:txBody>
              <a:bodyPr/>
              <a:lstStyle/>
              <a:p>
                <a:r>
                  <a:rPr lang="en-P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CBBEB2-A0B9-42AE-AA9B-7221748C65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Suppose that a group of </a:t>
            </a:r>
            <a:r>
              <a:rPr lang="en-US" b="1" i="1" dirty="0">
                <a:solidFill>
                  <a:srgbClr val="FF00FF"/>
                </a:solidFill>
              </a:rPr>
              <a:t>1500 people </a:t>
            </a:r>
            <a:r>
              <a:rPr lang="en-US" dirty="0"/>
              <a:t>was surveyed. </a:t>
            </a:r>
          </a:p>
          <a:p>
            <a:r>
              <a:rPr lang="en-US" dirty="0"/>
              <a:t>The </a:t>
            </a:r>
            <a:r>
              <a:rPr lang="en-US" b="1" i="1" dirty="0">
                <a:solidFill>
                  <a:srgbClr val="FF00FF"/>
                </a:solidFill>
              </a:rPr>
              <a:t>gender</a:t>
            </a:r>
            <a:r>
              <a:rPr lang="en-US" dirty="0"/>
              <a:t> of each person was noted. Each person was polled as to whether his or her preferred type of reading material was </a:t>
            </a:r>
            <a:r>
              <a:rPr lang="en-US" b="1" i="1" dirty="0">
                <a:solidFill>
                  <a:srgbClr val="FF00FF"/>
                </a:solidFill>
              </a:rPr>
              <a:t>ﬁction</a:t>
            </a:r>
            <a:r>
              <a:rPr lang="en-US" dirty="0"/>
              <a:t> or </a:t>
            </a:r>
            <a:r>
              <a:rPr lang="en-US" b="1" i="1" dirty="0">
                <a:solidFill>
                  <a:srgbClr val="FF00FF"/>
                </a:solidFill>
              </a:rPr>
              <a:t>nonﬁction</a:t>
            </a:r>
            <a:r>
              <a:rPr lang="en-US" dirty="0"/>
              <a:t>. </a:t>
            </a:r>
          </a:p>
          <a:p>
            <a:endParaRPr lang="en-US" dirty="0"/>
          </a:p>
          <a:p>
            <a:r>
              <a:rPr lang="en-US" dirty="0"/>
              <a:t>Thus, we have two attributes, </a:t>
            </a:r>
            <a:r>
              <a:rPr lang="en-US" b="1" i="1" dirty="0">
                <a:solidFill>
                  <a:srgbClr val="FF00FF"/>
                </a:solidFill>
              </a:rPr>
              <a:t>gender</a:t>
            </a:r>
            <a:r>
              <a:rPr lang="en-US" dirty="0"/>
              <a:t> and preferred </a:t>
            </a:r>
            <a:r>
              <a:rPr lang="en-US" b="1" i="1" dirty="0">
                <a:solidFill>
                  <a:srgbClr val="FF00FF"/>
                </a:solidFill>
              </a:rPr>
              <a:t>reading</a:t>
            </a:r>
            <a:r>
              <a:rPr lang="en-US" dirty="0"/>
              <a:t>. </a:t>
            </a:r>
          </a:p>
          <a:p>
            <a:endParaRPr lang="en-US" dirty="0"/>
          </a:p>
          <a:p>
            <a:r>
              <a:rPr lang="en-US" dirty="0"/>
              <a:t>The observed frequency (or count) of each possible joint event is summarized in the </a:t>
            </a:r>
            <a:r>
              <a:rPr lang="en-US" b="1" i="1" dirty="0">
                <a:solidFill>
                  <a:srgbClr val="FF00FF"/>
                </a:solidFill>
              </a:rPr>
              <a:t>contingency table </a:t>
            </a:r>
            <a:endParaRPr lang="en-PK" b="1" i="1" dirty="0">
              <a:solidFill>
                <a:srgbClr val="FF00FF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A9D846-93CD-4226-A932-380359BBC2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136649" y="6356351"/>
            <a:ext cx="361635" cy="307777"/>
          </a:xfrm>
          <a:prstGeom prst="rect">
            <a:avLst/>
          </a:prstGeom>
          <a:ln w="12700">
            <a:miter lim="400000"/>
          </a:ln>
        </p:spPr>
        <p:txBody>
          <a:bodyPr vert="horz" wrap="none" lIns="45719" tIns="45720" rIns="45719" bIns="45720" rtlCol="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464653"/>
                </a:solidFill>
                <a:effectLst/>
                <a:uFillTx/>
                <a:latin typeface="Gill Sans MT"/>
                <a:ea typeface="Gill Sans MT"/>
                <a:cs typeface="Gill Sans MT"/>
                <a:sym typeface="Gill Sans MT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 MT"/>
                <a:ea typeface="Gill Sans MT"/>
                <a:cs typeface="Gill Sans MT"/>
                <a:sym typeface="Gill Sans MT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 MT"/>
                <a:ea typeface="Gill Sans MT"/>
                <a:cs typeface="Gill Sans MT"/>
                <a:sym typeface="Gill Sans MT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 MT"/>
                <a:ea typeface="Gill Sans MT"/>
                <a:cs typeface="Gill Sans MT"/>
                <a:sym typeface="Gill Sans MT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 MT"/>
                <a:ea typeface="Gill Sans MT"/>
                <a:cs typeface="Gill Sans MT"/>
                <a:sym typeface="Gill Sans MT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 MT"/>
                <a:ea typeface="Gill Sans MT"/>
                <a:cs typeface="Gill Sans MT"/>
                <a:sym typeface="Gill Sans MT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 MT"/>
                <a:ea typeface="Gill Sans MT"/>
                <a:cs typeface="Gill Sans MT"/>
                <a:sym typeface="Gill Sans MT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 MT"/>
                <a:ea typeface="Gill Sans MT"/>
                <a:cs typeface="Gill Sans MT"/>
                <a:sym typeface="Gill Sans MT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fld id="{D1D8BA92-921E-4261-AD97-A03D4D041050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655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CA9D62-B83E-5EA0-1910-A40A4A944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K" dirty="0"/>
              <a:t>Feature Selection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A9CF4A-8536-14A6-39EF-CDFC44EE60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346218"/>
            <a:ext cx="10058400" cy="4825982"/>
          </a:xfrm>
        </p:spPr>
        <p:txBody>
          <a:bodyPr>
            <a:normAutofit/>
          </a:bodyPr>
          <a:lstStyle/>
          <a:p>
            <a:r>
              <a:rPr lang="en-PK" dirty="0"/>
              <a:t>Feature selection technique finds a smaller subset of many dimensioanl data set to create data model</a:t>
            </a:r>
          </a:p>
          <a:p>
            <a:r>
              <a:rPr lang="en-PK" dirty="0"/>
              <a:t>It is a technique of finding k feature of the d diemnsions that gives us the most information and discard the other (d-k) diemnsions</a:t>
            </a:r>
          </a:p>
          <a:p>
            <a:r>
              <a:rPr lang="en-PK" dirty="0"/>
              <a:t>Filter Selection Methods</a:t>
            </a:r>
          </a:p>
          <a:p>
            <a:pPr marL="457200" indent="-457200">
              <a:buFont typeface="+mj-lt"/>
              <a:buAutoNum type="arabicPeriod"/>
            </a:pPr>
            <a:r>
              <a:rPr lang="en-PK" dirty="0"/>
              <a:t>Filter Method</a:t>
            </a:r>
          </a:p>
          <a:p>
            <a:pPr marL="457200" indent="-457200">
              <a:buFont typeface="+mj-lt"/>
              <a:buAutoNum type="arabicPeriod"/>
            </a:pPr>
            <a:r>
              <a:rPr lang="en-PK" dirty="0"/>
              <a:t>Wrapper Method</a:t>
            </a:r>
          </a:p>
          <a:p>
            <a:pPr marL="457200" indent="-457200">
              <a:buFont typeface="+mj-lt"/>
              <a:buAutoNum type="arabicPeriod"/>
            </a:pPr>
            <a:r>
              <a:rPr lang="en-PK" dirty="0"/>
              <a:t>Embedded Method</a:t>
            </a:r>
          </a:p>
          <a:p>
            <a:endParaRPr lang="en-PK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7F511F-FC32-402E-1A65-17AD27679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8BA92-921E-4261-AD97-A03D4D041050}" type="slidenum">
              <a:rPr lang="en-US" smtClean="0"/>
              <a:t>3</a:t>
            </a:fld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2DE5313-F7C6-2B46-D87F-547711EFE244}"/>
              </a:ext>
            </a:extLst>
          </p:cNvPr>
          <p:cNvGrpSpPr/>
          <p:nvPr/>
        </p:nvGrpSpPr>
        <p:grpSpPr>
          <a:xfrm>
            <a:off x="5317171" y="3445329"/>
            <a:ext cx="5747064" cy="2237218"/>
            <a:chOff x="4272142" y="1683619"/>
            <a:chExt cx="8086953" cy="2811115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1B9D490-B990-61BE-AF40-AF70BFD962DF}"/>
                </a:ext>
              </a:extLst>
            </p:cNvPr>
            <p:cNvSpPr/>
            <p:nvPr/>
          </p:nvSpPr>
          <p:spPr>
            <a:xfrm>
              <a:off x="6749672" y="1683619"/>
              <a:ext cx="3682314" cy="91440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PK" sz="2800" b="1" dirty="0"/>
                <a:t>Feature Selection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8660DD0-B5E4-974C-1608-665B916B00FB}"/>
                </a:ext>
              </a:extLst>
            </p:cNvPr>
            <p:cNvSpPr/>
            <p:nvPr/>
          </p:nvSpPr>
          <p:spPr>
            <a:xfrm>
              <a:off x="4272142" y="3580334"/>
              <a:ext cx="2409568" cy="91440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PK" sz="2800" b="1" dirty="0"/>
                <a:t>Filter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00937B7-03BF-7BDD-349A-6DD37DF1F03A}"/>
                </a:ext>
              </a:extLst>
            </p:cNvPr>
            <p:cNvSpPr/>
            <p:nvPr/>
          </p:nvSpPr>
          <p:spPr>
            <a:xfrm>
              <a:off x="7185041" y="3580334"/>
              <a:ext cx="2409568" cy="91440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PK" sz="2800" b="1" dirty="0"/>
                <a:t>Wrapper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7C2248C-D47A-93EB-F0A8-7C85D4B015AE}"/>
                </a:ext>
              </a:extLst>
            </p:cNvPr>
            <p:cNvSpPr/>
            <p:nvPr/>
          </p:nvSpPr>
          <p:spPr>
            <a:xfrm>
              <a:off x="9782431" y="3580334"/>
              <a:ext cx="2576664" cy="91440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PK" sz="2800" b="1" dirty="0"/>
                <a:t>Embedded</a:t>
              </a:r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CB304311-4035-F301-EA02-8C7986E3430A}"/>
                </a:ext>
              </a:extLst>
            </p:cNvPr>
            <p:cNvCxnSpPr/>
            <p:nvPr/>
          </p:nvCxnSpPr>
          <p:spPr>
            <a:xfrm>
              <a:off x="8723870" y="2570205"/>
              <a:ext cx="0" cy="101012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703B0B0-6DB1-6600-0DAD-A660AB76697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76926" y="2937164"/>
              <a:ext cx="573555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BE3A8404-F8BE-1270-49DD-D16CD1BE1452}"/>
                </a:ext>
              </a:extLst>
            </p:cNvPr>
            <p:cNvCxnSpPr>
              <a:cxnSpLocks/>
              <a:endCxn id="6" idx="0"/>
            </p:cNvCxnSpPr>
            <p:nvPr/>
          </p:nvCxnSpPr>
          <p:spPr>
            <a:xfrm>
              <a:off x="5476926" y="2937164"/>
              <a:ext cx="0" cy="6431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081F774B-AA99-CB1D-071E-6B9C3CEC02ED}"/>
                </a:ext>
              </a:extLst>
            </p:cNvPr>
            <p:cNvCxnSpPr>
              <a:cxnSpLocks/>
            </p:cNvCxnSpPr>
            <p:nvPr/>
          </p:nvCxnSpPr>
          <p:spPr>
            <a:xfrm>
              <a:off x="11193098" y="2954482"/>
              <a:ext cx="0" cy="6431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588511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8A817B5-5030-48D4-BDE9-E38FE860EC2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Correlation for Nominal Data</a:t>
                </a:r>
                <a:endParaRPr lang="en-PK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8A817B5-5030-48D4-BDE9-E38FE860EC2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b="-33951"/>
                </a:stretch>
              </a:blipFill>
            </p:spPr>
            <p:txBody>
              <a:bodyPr/>
              <a:lstStyle/>
              <a:p>
                <a:r>
                  <a:rPr lang="en-PK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F5A77693-F868-4E45-8F57-99B26FA53D98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2346722" y="1866900"/>
          <a:ext cx="7543800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85950">
                  <a:extLst>
                    <a:ext uri="{9D8B030D-6E8A-4147-A177-3AD203B41FA5}">
                      <a16:colId xmlns:a16="http://schemas.microsoft.com/office/drawing/2014/main" val="1084151089"/>
                    </a:ext>
                  </a:extLst>
                </a:gridCol>
                <a:gridCol w="1885950">
                  <a:extLst>
                    <a:ext uri="{9D8B030D-6E8A-4147-A177-3AD203B41FA5}">
                      <a16:colId xmlns:a16="http://schemas.microsoft.com/office/drawing/2014/main" val="452378874"/>
                    </a:ext>
                  </a:extLst>
                </a:gridCol>
                <a:gridCol w="1885950">
                  <a:extLst>
                    <a:ext uri="{9D8B030D-6E8A-4147-A177-3AD203B41FA5}">
                      <a16:colId xmlns:a16="http://schemas.microsoft.com/office/drawing/2014/main" val="2141549383"/>
                    </a:ext>
                  </a:extLst>
                </a:gridCol>
                <a:gridCol w="1885950">
                  <a:extLst>
                    <a:ext uri="{9D8B030D-6E8A-4147-A177-3AD203B41FA5}">
                      <a16:colId xmlns:a16="http://schemas.microsoft.com/office/drawing/2014/main" val="2583937027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endParaRPr lang="en-PK" sz="1100" dirty="0"/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i="1" dirty="0"/>
                        <a:t>male</a:t>
                      </a:r>
                      <a:endParaRPr lang="en-PK" sz="1100" i="1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i="1" dirty="0"/>
                        <a:t>female</a:t>
                      </a:r>
                      <a:endParaRPr lang="en-PK" sz="1100" i="1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Total</a:t>
                      </a:r>
                      <a:endParaRPr lang="en-PK" sz="1100" b="1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411972827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i="1" dirty="0"/>
                        <a:t>fiction</a:t>
                      </a:r>
                      <a:endParaRPr lang="en-PK" sz="1100" i="1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PK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PK" sz="11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PK" sz="110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492535826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i="1" dirty="0"/>
                        <a:t>non-fiction</a:t>
                      </a:r>
                      <a:endParaRPr lang="en-PK" sz="1100" i="1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PK" sz="11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PK" sz="11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PK" sz="110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497029358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b="1" dirty="0"/>
                        <a:t>Total</a:t>
                      </a:r>
                      <a:endParaRPr lang="en-PK" sz="1100" b="1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PK" sz="11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PK" sz="11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PK" sz="11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684286023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A9D846-93CD-4226-A932-380359BBC2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136649" y="6356351"/>
            <a:ext cx="361635" cy="307777"/>
          </a:xfrm>
          <a:prstGeom prst="rect">
            <a:avLst/>
          </a:prstGeom>
          <a:ln w="12700">
            <a:miter lim="400000"/>
          </a:ln>
        </p:spPr>
        <p:txBody>
          <a:bodyPr vert="horz" wrap="none" lIns="45719" tIns="45720" rIns="45719" bIns="45720" rtlCol="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464653"/>
                </a:solidFill>
                <a:effectLst/>
                <a:uFillTx/>
                <a:latin typeface="Gill Sans MT"/>
                <a:ea typeface="Gill Sans MT"/>
                <a:cs typeface="Gill Sans MT"/>
                <a:sym typeface="Gill Sans MT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 MT"/>
                <a:ea typeface="Gill Sans MT"/>
                <a:cs typeface="Gill Sans MT"/>
                <a:sym typeface="Gill Sans MT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 MT"/>
                <a:ea typeface="Gill Sans MT"/>
                <a:cs typeface="Gill Sans MT"/>
                <a:sym typeface="Gill Sans MT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 MT"/>
                <a:ea typeface="Gill Sans MT"/>
                <a:cs typeface="Gill Sans MT"/>
                <a:sym typeface="Gill Sans MT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 MT"/>
                <a:ea typeface="Gill Sans MT"/>
                <a:cs typeface="Gill Sans MT"/>
                <a:sym typeface="Gill Sans MT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 MT"/>
                <a:ea typeface="Gill Sans MT"/>
                <a:cs typeface="Gill Sans MT"/>
                <a:sym typeface="Gill Sans MT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 MT"/>
                <a:ea typeface="Gill Sans MT"/>
                <a:cs typeface="Gill Sans MT"/>
                <a:sym typeface="Gill Sans MT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 MT"/>
                <a:ea typeface="Gill Sans MT"/>
                <a:cs typeface="Gill Sans MT"/>
                <a:sym typeface="Gill Sans MT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fld id="{D1D8BA92-921E-4261-AD97-A03D4D041050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2720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8A817B5-5030-48D4-BDE9-E38FE860EC2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Correlation for Nominal Data</a:t>
                </a:r>
                <a:endParaRPr lang="en-PK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8A817B5-5030-48D4-BDE9-E38FE860EC2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b="-33951"/>
                </a:stretch>
              </a:blipFill>
            </p:spPr>
            <p:txBody>
              <a:bodyPr/>
              <a:lstStyle/>
              <a:p>
                <a:r>
                  <a:rPr lang="en-PK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F5A77693-F868-4E45-8F57-99B26FA53D98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2346722" y="1866900"/>
          <a:ext cx="7543800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85950">
                  <a:extLst>
                    <a:ext uri="{9D8B030D-6E8A-4147-A177-3AD203B41FA5}">
                      <a16:colId xmlns:a16="http://schemas.microsoft.com/office/drawing/2014/main" val="1084151089"/>
                    </a:ext>
                  </a:extLst>
                </a:gridCol>
                <a:gridCol w="1885950">
                  <a:extLst>
                    <a:ext uri="{9D8B030D-6E8A-4147-A177-3AD203B41FA5}">
                      <a16:colId xmlns:a16="http://schemas.microsoft.com/office/drawing/2014/main" val="452378874"/>
                    </a:ext>
                  </a:extLst>
                </a:gridCol>
                <a:gridCol w="1885950">
                  <a:extLst>
                    <a:ext uri="{9D8B030D-6E8A-4147-A177-3AD203B41FA5}">
                      <a16:colId xmlns:a16="http://schemas.microsoft.com/office/drawing/2014/main" val="2141549383"/>
                    </a:ext>
                  </a:extLst>
                </a:gridCol>
                <a:gridCol w="1885950">
                  <a:extLst>
                    <a:ext uri="{9D8B030D-6E8A-4147-A177-3AD203B41FA5}">
                      <a16:colId xmlns:a16="http://schemas.microsoft.com/office/drawing/2014/main" val="2583937027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endParaRPr lang="en-PK" sz="1100" dirty="0"/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i="1" dirty="0"/>
                        <a:t>male</a:t>
                      </a:r>
                      <a:endParaRPr lang="en-PK" sz="1100" i="1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i="1" dirty="0"/>
                        <a:t>female</a:t>
                      </a:r>
                      <a:endParaRPr lang="en-PK" sz="1100" i="1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Total</a:t>
                      </a:r>
                      <a:endParaRPr lang="en-PK" sz="1100" b="1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411972827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i="1" dirty="0"/>
                        <a:t>fiction</a:t>
                      </a:r>
                      <a:endParaRPr lang="en-PK" sz="1100" i="1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250</a:t>
                      </a:r>
                      <a:endParaRPr lang="en-PK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200</a:t>
                      </a:r>
                      <a:endParaRPr lang="en-PK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b="1" dirty="0"/>
                        <a:t>450</a:t>
                      </a:r>
                      <a:endParaRPr lang="en-PK" sz="1100" b="1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492535826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i="1" dirty="0"/>
                        <a:t>non-fiction</a:t>
                      </a:r>
                      <a:endParaRPr lang="en-PK" sz="1100" i="1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50</a:t>
                      </a:r>
                      <a:endParaRPr lang="en-PK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1000</a:t>
                      </a:r>
                      <a:endParaRPr lang="en-PK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b="1" dirty="0"/>
                        <a:t>1050</a:t>
                      </a:r>
                      <a:endParaRPr lang="en-PK" sz="1100" b="1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497029358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b="1" dirty="0"/>
                        <a:t>Total</a:t>
                      </a:r>
                      <a:endParaRPr lang="en-PK" sz="1100" b="1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b="1" dirty="0"/>
                        <a:t>300</a:t>
                      </a:r>
                      <a:endParaRPr lang="en-PK" sz="1100" b="1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b="1" dirty="0"/>
                        <a:t>1200</a:t>
                      </a:r>
                      <a:endParaRPr lang="en-PK" sz="1100" b="1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b="1" dirty="0"/>
                        <a:t>1500</a:t>
                      </a:r>
                      <a:endParaRPr lang="en-PK" sz="1100" b="1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684286023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A9D846-93CD-4226-A932-380359BBC2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136649" y="6356351"/>
            <a:ext cx="361635" cy="307777"/>
          </a:xfrm>
          <a:prstGeom prst="rect">
            <a:avLst/>
          </a:prstGeom>
          <a:ln w="12700">
            <a:miter lim="400000"/>
          </a:ln>
        </p:spPr>
        <p:txBody>
          <a:bodyPr vert="horz" wrap="none" lIns="45719" tIns="45720" rIns="45719" bIns="45720" rtlCol="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464653"/>
                </a:solidFill>
                <a:effectLst/>
                <a:uFillTx/>
                <a:latin typeface="Gill Sans MT"/>
                <a:ea typeface="Gill Sans MT"/>
                <a:cs typeface="Gill Sans MT"/>
                <a:sym typeface="Gill Sans MT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 MT"/>
                <a:ea typeface="Gill Sans MT"/>
                <a:cs typeface="Gill Sans MT"/>
                <a:sym typeface="Gill Sans MT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 MT"/>
                <a:ea typeface="Gill Sans MT"/>
                <a:cs typeface="Gill Sans MT"/>
                <a:sym typeface="Gill Sans MT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 MT"/>
                <a:ea typeface="Gill Sans MT"/>
                <a:cs typeface="Gill Sans MT"/>
                <a:sym typeface="Gill Sans MT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 MT"/>
                <a:ea typeface="Gill Sans MT"/>
                <a:cs typeface="Gill Sans MT"/>
                <a:sym typeface="Gill Sans MT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 MT"/>
                <a:ea typeface="Gill Sans MT"/>
                <a:cs typeface="Gill Sans MT"/>
                <a:sym typeface="Gill Sans MT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 MT"/>
                <a:ea typeface="Gill Sans MT"/>
                <a:cs typeface="Gill Sans MT"/>
                <a:sym typeface="Gill Sans MT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 MT"/>
                <a:ea typeface="Gill Sans MT"/>
                <a:cs typeface="Gill Sans MT"/>
                <a:sym typeface="Gill Sans MT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fld id="{D1D8BA92-921E-4261-AD97-A03D4D041050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E86F09-8092-48B6-BF83-D0C9D728E506}"/>
              </a:ext>
            </a:extLst>
          </p:cNvPr>
          <p:cNvSpPr txBox="1"/>
          <p:nvPr/>
        </p:nvSpPr>
        <p:spPr>
          <a:xfrm>
            <a:off x="1700864" y="3185969"/>
            <a:ext cx="4721849" cy="3231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rgbClr val="00B050"/>
                </a:solidFill>
              </a:rPr>
              <a:t>1- Find expected values for this contingency Table</a:t>
            </a:r>
            <a:endParaRPr lang="en-PK" sz="1500" dirty="0">
              <a:solidFill>
                <a:srgbClr val="00B05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BFBF396-CE18-469D-ADCB-8B70EC37F13A}"/>
                  </a:ext>
                </a:extLst>
              </p:cNvPr>
              <p:cNvSpPr txBox="1"/>
              <p:nvPr/>
            </p:nvSpPr>
            <p:spPr>
              <a:xfrm>
                <a:off x="2278382" y="3481240"/>
                <a:ext cx="3236495" cy="540341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5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15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r>
                        <a:rPr lang="en-US" sz="15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5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5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𝑐𝑜𝑢𝑛𝑡</m:t>
                          </m:r>
                          <m:d>
                            <m:dPr>
                              <m:ctrlPr>
                                <a:rPr lang="en-US" sz="15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5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𝑚𝑎𝑙𝑒</m:t>
                              </m:r>
                            </m:e>
                          </m:d>
                          <m:r>
                            <a:rPr lang="en-US" sz="15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15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𝑐𝑜𝑢𝑛𝑡</m:t>
                          </m:r>
                          <m:d>
                            <m:dPr>
                              <m:ctrlPr>
                                <a:rPr lang="en-US" sz="15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5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𝑓𝑖𝑐𝑡𝑖𝑜𝑛</m:t>
                              </m:r>
                            </m:e>
                          </m:d>
                        </m:num>
                        <m:den>
                          <m:r>
                            <a:rPr lang="en-US" sz="15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en-PK" sz="1500" dirty="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BFBF396-CE18-469D-ADCB-8B70EC37F1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8382" y="3481240"/>
                <a:ext cx="3236495" cy="54034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PK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" name="Table 5">
            <a:extLst>
              <a:ext uri="{FF2B5EF4-FFF2-40B4-BE49-F238E27FC236}">
                <a16:creationId xmlns:a16="http://schemas.microsoft.com/office/drawing/2014/main" id="{051E53F1-F605-4086-AB9C-03424EBFCE1B}"/>
              </a:ext>
            </a:extLst>
          </p:cNvPr>
          <p:cNvGraphicFramePr>
            <a:graphicFrameLocks/>
          </p:cNvGraphicFramePr>
          <p:nvPr/>
        </p:nvGraphicFramePr>
        <p:xfrm>
          <a:off x="2389562" y="4360256"/>
          <a:ext cx="5657850" cy="83439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85950">
                  <a:extLst>
                    <a:ext uri="{9D8B030D-6E8A-4147-A177-3AD203B41FA5}">
                      <a16:colId xmlns:a16="http://schemas.microsoft.com/office/drawing/2014/main" val="1084151089"/>
                    </a:ext>
                  </a:extLst>
                </a:gridCol>
                <a:gridCol w="1885950">
                  <a:extLst>
                    <a:ext uri="{9D8B030D-6E8A-4147-A177-3AD203B41FA5}">
                      <a16:colId xmlns:a16="http://schemas.microsoft.com/office/drawing/2014/main" val="452378874"/>
                    </a:ext>
                  </a:extLst>
                </a:gridCol>
                <a:gridCol w="1885950">
                  <a:extLst>
                    <a:ext uri="{9D8B030D-6E8A-4147-A177-3AD203B41FA5}">
                      <a16:colId xmlns:a16="http://schemas.microsoft.com/office/drawing/2014/main" val="2141549383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endParaRPr lang="en-PK" sz="1100" dirty="0"/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i="1" dirty="0"/>
                        <a:t>male</a:t>
                      </a:r>
                      <a:endParaRPr lang="en-PK" sz="1100" i="1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i="1" dirty="0"/>
                        <a:t>female</a:t>
                      </a:r>
                      <a:endParaRPr lang="en-PK" sz="1100" i="1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411972827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i="1" dirty="0"/>
                        <a:t>fiction</a:t>
                      </a:r>
                      <a:endParaRPr lang="en-PK" sz="1100" i="1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90</a:t>
                      </a:r>
                      <a:endParaRPr lang="en-PK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PK" sz="11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492535826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i="1" dirty="0"/>
                        <a:t>non-fiction</a:t>
                      </a:r>
                      <a:endParaRPr lang="en-PK" sz="1100" i="1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PK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PK" sz="11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497029358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33DE4FF-DEF3-4BEB-ABD1-EAFD9620E9F0}"/>
                  </a:ext>
                </a:extLst>
              </p:cNvPr>
              <p:cNvSpPr txBox="1"/>
              <p:nvPr/>
            </p:nvSpPr>
            <p:spPr>
              <a:xfrm>
                <a:off x="5809650" y="3470818"/>
                <a:ext cx="3236495" cy="530723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5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15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r>
                        <a:rPr lang="en-US" sz="15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5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5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300×450</m:t>
                          </m:r>
                        </m:num>
                        <m:den>
                          <m:r>
                            <a:rPr lang="en-US" sz="15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1500</m:t>
                          </m:r>
                        </m:den>
                      </m:f>
                      <m:r>
                        <a:rPr lang="en-US" sz="15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=90</m:t>
                      </m:r>
                    </m:oMath>
                  </m:oMathPara>
                </a14:m>
                <a:endParaRPr lang="en-PK" sz="1500" dirty="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33DE4FF-DEF3-4BEB-ABD1-EAFD9620E9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9650" y="3470818"/>
                <a:ext cx="3236495" cy="530723"/>
              </a:xfrm>
              <a:prstGeom prst="rect">
                <a:avLst/>
              </a:prstGeom>
              <a:blipFill>
                <a:blip r:embed="rId5"/>
                <a:stretch>
                  <a:fillRect b="-2273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PK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49753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8A817B5-5030-48D4-BDE9-E38FE860EC2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Correlation for Nominal Data</a:t>
                </a:r>
                <a:endParaRPr lang="en-PK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8A817B5-5030-48D4-BDE9-E38FE860EC2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b="-33951"/>
                </a:stretch>
              </a:blipFill>
            </p:spPr>
            <p:txBody>
              <a:bodyPr/>
              <a:lstStyle/>
              <a:p>
                <a:r>
                  <a:rPr lang="en-PK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F5A77693-F868-4E45-8F57-99B26FA53D98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2346722" y="1866900"/>
          <a:ext cx="7543800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85950">
                  <a:extLst>
                    <a:ext uri="{9D8B030D-6E8A-4147-A177-3AD203B41FA5}">
                      <a16:colId xmlns:a16="http://schemas.microsoft.com/office/drawing/2014/main" val="1084151089"/>
                    </a:ext>
                  </a:extLst>
                </a:gridCol>
                <a:gridCol w="1885950">
                  <a:extLst>
                    <a:ext uri="{9D8B030D-6E8A-4147-A177-3AD203B41FA5}">
                      <a16:colId xmlns:a16="http://schemas.microsoft.com/office/drawing/2014/main" val="452378874"/>
                    </a:ext>
                  </a:extLst>
                </a:gridCol>
                <a:gridCol w="1885950">
                  <a:extLst>
                    <a:ext uri="{9D8B030D-6E8A-4147-A177-3AD203B41FA5}">
                      <a16:colId xmlns:a16="http://schemas.microsoft.com/office/drawing/2014/main" val="2141549383"/>
                    </a:ext>
                  </a:extLst>
                </a:gridCol>
                <a:gridCol w="1885950">
                  <a:extLst>
                    <a:ext uri="{9D8B030D-6E8A-4147-A177-3AD203B41FA5}">
                      <a16:colId xmlns:a16="http://schemas.microsoft.com/office/drawing/2014/main" val="2583937027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endParaRPr lang="en-PK" sz="1100" dirty="0"/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i="1" dirty="0"/>
                        <a:t>male</a:t>
                      </a:r>
                      <a:endParaRPr lang="en-PK" sz="1100" i="1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i="1" dirty="0"/>
                        <a:t>female</a:t>
                      </a:r>
                      <a:endParaRPr lang="en-PK" sz="1100" i="1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Total</a:t>
                      </a:r>
                      <a:endParaRPr lang="en-PK" sz="1100" b="1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411972827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i="1" dirty="0"/>
                        <a:t>fiction</a:t>
                      </a:r>
                      <a:endParaRPr lang="en-PK" sz="1100" i="1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250</a:t>
                      </a:r>
                      <a:endParaRPr lang="en-PK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200</a:t>
                      </a:r>
                      <a:endParaRPr lang="en-PK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b="1" dirty="0"/>
                        <a:t>450</a:t>
                      </a:r>
                      <a:endParaRPr lang="en-PK" sz="1100" b="1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492535826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i="1" dirty="0"/>
                        <a:t>non-fiction</a:t>
                      </a:r>
                      <a:endParaRPr lang="en-PK" sz="1100" i="1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50</a:t>
                      </a:r>
                      <a:endParaRPr lang="en-PK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1000</a:t>
                      </a:r>
                      <a:endParaRPr lang="en-PK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b="1" dirty="0"/>
                        <a:t>1050</a:t>
                      </a:r>
                      <a:endParaRPr lang="en-PK" sz="1100" b="1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497029358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b="1" dirty="0"/>
                        <a:t>Total</a:t>
                      </a:r>
                      <a:endParaRPr lang="en-PK" sz="1100" b="1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b="1" dirty="0"/>
                        <a:t>300</a:t>
                      </a:r>
                      <a:endParaRPr lang="en-PK" sz="1100" b="1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b="1" dirty="0"/>
                        <a:t>1200</a:t>
                      </a:r>
                      <a:endParaRPr lang="en-PK" sz="1100" b="1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b="1" dirty="0"/>
                        <a:t>1500</a:t>
                      </a:r>
                      <a:endParaRPr lang="en-PK" sz="1100" b="1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684286023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A9D846-93CD-4226-A932-380359BBC2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136649" y="6356351"/>
            <a:ext cx="361635" cy="307777"/>
          </a:xfrm>
          <a:prstGeom prst="rect">
            <a:avLst/>
          </a:prstGeom>
          <a:ln w="12700">
            <a:miter lim="400000"/>
          </a:ln>
        </p:spPr>
        <p:txBody>
          <a:bodyPr vert="horz" wrap="none" lIns="45719" tIns="45720" rIns="45719" bIns="45720" rtlCol="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464653"/>
                </a:solidFill>
                <a:effectLst/>
                <a:uFillTx/>
                <a:latin typeface="Gill Sans MT"/>
                <a:ea typeface="Gill Sans MT"/>
                <a:cs typeface="Gill Sans MT"/>
                <a:sym typeface="Gill Sans MT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 MT"/>
                <a:ea typeface="Gill Sans MT"/>
                <a:cs typeface="Gill Sans MT"/>
                <a:sym typeface="Gill Sans MT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 MT"/>
                <a:ea typeface="Gill Sans MT"/>
                <a:cs typeface="Gill Sans MT"/>
                <a:sym typeface="Gill Sans MT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 MT"/>
                <a:ea typeface="Gill Sans MT"/>
                <a:cs typeface="Gill Sans MT"/>
                <a:sym typeface="Gill Sans MT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 MT"/>
                <a:ea typeface="Gill Sans MT"/>
                <a:cs typeface="Gill Sans MT"/>
                <a:sym typeface="Gill Sans MT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 MT"/>
                <a:ea typeface="Gill Sans MT"/>
                <a:cs typeface="Gill Sans MT"/>
                <a:sym typeface="Gill Sans MT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 MT"/>
                <a:ea typeface="Gill Sans MT"/>
                <a:cs typeface="Gill Sans MT"/>
                <a:sym typeface="Gill Sans MT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 MT"/>
                <a:ea typeface="Gill Sans MT"/>
                <a:cs typeface="Gill Sans MT"/>
                <a:sym typeface="Gill Sans MT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fld id="{D1D8BA92-921E-4261-AD97-A03D4D041050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E86F09-8092-48B6-BF83-D0C9D728E506}"/>
              </a:ext>
            </a:extLst>
          </p:cNvPr>
          <p:cNvSpPr txBox="1"/>
          <p:nvPr/>
        </p:nvSpPr>
        <p:spPr>
          <a:xfrm>
            <a:off x="1700864" y="3185969"/>
            <a:ext cx="4721849" cy="3231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rgbClr val="00B050"/>
                </a:solidFill>
              </a:rPr>
              <a:t>1- Find expected values for this contingency Table</a:t>
            </a:r>
            <a:endParaRPr lang="en-PK" sz="1500" dirty="0">
              <a:solidFill>
                <a:srgbClr val="00B05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BFBF396-CE18-469D-ADCB-8B70EC37F13A}"/>
                  </a:ext>
                </a:extLst>
              </p:cNvPr>
              <p:cNvSpPr txBox="1"/>
              <p:nvPr/>
            </p:nvSpPr>
            <p:spPr>
              <a:xfrm>
                <a:off x="1800726" y="3481240"/>
                <a:ext cx="3714150" cy="540341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5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15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a:rPr lang="en-US" sz="15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5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5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𝑐𝑜𝑢𝑛𝑡</m:t>
                          </m:r>
                          <m:d>
                            <m:dPr>
                              <m:ctrlPr>
                                <a:rPr lang="en-US" sz="15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5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𝑓𝑒𝑚𝑎𝑙𝑒</m:t>
                              </m:r>
                            </m:e>
                          </m:d>
                          <m:r>
                            <a:rPr lang="en-US" sz="15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15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𝑐𝑜𝑢𝑛𝑡</m:t>
                          </m:r>
                          <m:d>
                            <m:dPr>
                              <m:ctrlPr>
                                <a:rPr lang="en-US" sz="15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5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𝑓𝑖𝑐𝑡𝑖𝑜𝑛</m:t>
                              </m:r>
                            </m:e>
                          </m:d>
                        </m:num>
                        <m:den>
                          <m:r>
                            <a:rPr lang="en-US" sz="15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en-PK" sz="1500" dirty="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BFBF396-CE18-469D-ADCB-8B70EC37F1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0726" y="3481240"/>
                <a:ext cx="3714150" cy="54034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PK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" name="Table 5">
            <a:extLst>
              <a:ext uri="{FF2B5EF4-FFF2-40B4-BE49-F238E27FC236}">
                <a16:creationId xmlns:a16="http://schemas.microsoft.com/office/drawing/2014/main" id="{051E53F1-F605-4086-AB9C-03424EBFCE1B}"/>
              </a:ext>
            </a:extLst>
          </p:cNvPr>
          <p:cNvGraphicFramePr>
            <a:graphicFrameLocks/>
          </p:cNvGraphicFramePr>
          <p:nvPr/>
        </p:nvGraphicFramePr>
        <p:xfrm>
          <a:off x="2389562" y="4360256"/>
          <a:ext cx="5657850" cy="83439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85950">
                  <a:extLst>
                    <a:ext uri="{9D8B030D-6E8A-4147-A177-3AD203B41FA5}">
                      <a16:colId xmlns:a16="http://schemas.microsoft.com/office/drawing/2014/main" val="1084151089"/>
                    </a:ext>
                  </a:extLst>
                </a:gridCol>
                <a:gridCol w="1885950">
                  <a:extLst>
                    <a:ext uri="{9D8B030D-6E8A-4147-A177-3AD203B41FA5}">
                      <a16:colId xmlns:a16="http://schemas.microsoft.com/office/drawing/2014/main" val="452378874"/>
                    </a:ext>
                  </a:extLst>
                </a:gridCol>
                <a:gridCol w="1885950">
                  <a:extLst>
                    <a:ext uri="{9D8B030D-6E8A-4147-A177-3AD203B41FA5}">
                      <a16:colId xmlns:a16="http://schemas.microsoft.com/office/drawing/2014/main" val="2141549383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endParaRPr lang="en-PK" sz="1100" dirty="0"/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i="1" dirty="0"/>
                        <a:t>male</a:t>
                      </a:r>
                      <a:endParaRPr lang="en-PK" sz="1100" i="1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i="1" dirty="0"/>
                        <a:t>female</a:t>
                      </a:r>
                      <a:endParaRPr lang="en-PK" sz="1100" i="1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411972827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i="1" dirty="0"/>
                        <a:t>fiction</a:t>
                      </a:r>
                      <a:endParaRPr lang="en-PK" sz="1100" i="1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90</a:t>
                      </a:r>
                      <a:endParaRPr lang="en-PK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360</a:t>
                      </a:r>
                      <a:endParaRPr lang="en-PK" sz="11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492535826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i="1" dirty="0"/>
                        <a:t>non-fiction</a:t>
                      </a:r>
                      <a:endParaRPr lang="en-PK" sz="1100" i="1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PK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PK" sz="11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497029358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33DE4FF-DEF3-4BEB-ABD1-EAFD9620E9F0}"/>
                  </a:ext>
                </a:extLst>
              </p:cNvPr>
              <p:cNvSpPr txBox="1"/>
              <p:nvPr/>
            </p:nvSpPr>
            <p:spPr>
              <a:xfrm>
                <a:off x="5809650" y="3470818"/>
                <a:ext cx="3236495" cy="530723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5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15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a:rPr lang="en-US" sz="15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5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5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1200×450</m:t>
                          </m:r>
                        </m:num>
                        <m:den>
                          <m:r>
                            <a:rPr lang="en-US" sz="15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1500</m:t>
                          </m:r>
                        </m:den>
                      </m:f>
                      <m:r>
                        <a:rPr lang="en-US" sz="15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=360</m:t>
                      </m:r>
                    </m:oMath>
                  </m:oMathPara>
                </a14:m>
                <a:endParaRPr lang="en-PK" sz="1500" dirty="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33DE4FF-DEF3-4BEB-ABD1-EAFD9620E9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9650" y="3470818"/>
                <a:ext cx="3236495" cy="530723"/>
              </a:xfrm>
              <a:prstGeom prst="rect">
                <a:avLst/>
              </a:prstGeom>
              <a:blipFill>
                <a:blip r:embed="rId4"/>
                <a:stretch>
                  <a:fillRect b="-2273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PK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3195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8A817B5-5030-48D4-BDE9-E38FE860EC2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Correlation for Nominal Data</a:t>
                </a:r>
                <a:endParaRPr lang="en-PK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8A817B5-5030-48D4-BDE9-E38FE860EC2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b="-33951"/>
                </a:stretch>
              </a:blipFill>
            </p:spPr>
            <p:txBody>
              <a:bodyPr/>
              <a:lstStyle/>
              <a:p>
                <a:r>
                  <a:rPr lang="en-PK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F5A77693-F868-4E45-8F57-99B26FA53D98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2346722" y="1866900"/>
          <a:ext cx="7543800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85950">
                  <a:extLst>
                    <a:ext uri="{9D8B030D-6E8A-4147-A177-3AD203B41FA5}">
                      <a16:colId xmlns:a16="http://schemas.microsoft.com/office/drawing/2014/main" val="1084151089"/>
                    </a:ext>
                  </a:extLst>
                </a:gridCol>
                <a:gridCol w="1885950">
                  <a:extLst>
                    <a:ext uri="{9D8B030D-6E8A-4147-A177-3AD203B41FA5}">
                      <a16:colId xmlns:a16="http://schemas.microsoft.com/office/drawing/2014/main" val="452378874"/>
                    </a:ext>
                  </a:extLst>
                </a:gridCol>
                <a:gridCol w="1885950">
                  <a:extLst>
                    <a:ext uri="{9D8B030D-6E8A-4147-A177-3AD203B41FA5}">
                      <a16:colId xmlns:a16="http://schemas.microsoft.com/office/drawing/2014/main" val="2141549383"/>
                    </a:ext>
                  </a:extLst>
                </a:gridCol>
                <a:gridCol w="1885950">
                  <a:extLst>
                    <a:ext uri="{9D8B030D-6E8A-4147-A177-3AD203B41FA5}">
                      <a16:colId xmlns:a16="http://schemas.microsoft.com/office/drawing/2014/main" val="2583937027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endParaRPr lang="en-PK" sz="1100" dirty="0"/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i="1" dirty="0"/>
                        <a:t>male</a:t>
                      </a:r>
                      <a:endParaRPr lang="en-PK" sz="1100" i="1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i="1" dirty="0"/>
                        <a:t>female</a:t>
                      </a:r>
                      <a:endParaRPr lang="en-PK" sz="1100" i="1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Total</a:t>
                      </a:r>
                      <a:endParaRPr lang="en-PK" sz="1100" b="1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411972827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i="1" dirty="0"/>
                        <a:t>fiction</a:t>
                      </a:r>
                      <a:endParaRPr lang="en-PK" sz="1100" i="1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250</a:t>
                      </a:r>
                      <a:endParaRPr lang="en-PK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200</a:t>
                      </a:r>
                      <a:endParaRPr lang="en-PK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b="1" dirty="0"/>
                        <a:t>450</a:t>
                      </a:r>
                      <a:endParaRPr lang="en-PK" sz="1100" b="1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492535826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i="1" dirty="0"/>
                        <a:t>non-fiction</a:t>
                      </a:r>
                      <a:endParaRPr lang="en-PK" sz="1100" i="1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50</a:t>
                      </a:r>
                      <a:endParaRPr lang="en-PK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1000</a:t>
                      </a:r>
                      <a:endParaRPr lang="en-PK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b="1" dirty="0"/>
                        <a:t>1050</a:t>
                      </a:r>
                      <a:endParaRPr lang="en-PK" sz="1100" b="1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497029358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b="1" dirty="0"/>
                        <a:t>Total</a:t>
                      </a:r>
                      <a:endParaRPr lang="en-PK" sz="1100" b="1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b="1" dirty="0"/>
                        <a:t>300</a:t>
                      </a:r>
                      <a:endParaRPr lang="en-PK" sz="1100" b="1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b="1" dirty="0"/>
                        <a:t>1200</a:t>
                      </a:r>
                      <a:endParaRPr lang="en-PK" sz="1100" b="1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b="1" dirty="0"/>
                        <a:t>1500</a:t>
                      </a:r>
                      <a:endParaRPr lang="en-PK" sz="1100" b="1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684286023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A9D846-93CD-4226-A932-380359BBC2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136649" y="6356351"/>
            <a:ext cx="361635" cy="307777"/>
          </a:xfrm>
          <a:prstGeom prst="rect">
            <a:avLst/>
          </a:prstGeom>
          <a:ln w="12700">
            <a:miter lim="400000"/>
          </a:ln>
        </p:spPr>
        <p:txBody>
          <a:bodyPr vert="horz" wrap="none" lIns="45719" tIns="45720" rIns="45719" bIns="45720" rtlCol="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464653"/>
                </a:solidFill>
                <a:effectLst/>
                <a:uFillTx/>
                <a:latin typeface="Gill Sans MT"/>
                <a:ea typeface="Gill Sans MT"/>
                <a:cs typeface="Gill Sans MT"/>
                <a:sym typeface="Gill Sans MT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 MT"/>
                <a:ea typeface="Gill Sans MT"/>
                <a:cs typeface="Gill Sans MT"/>
                <a:sym typeface="Gill Sans MT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 MT"/>
                <a:ea typeface="Gill Sans MT"/>
                <a:cs typeface="Gill Sans MT"/>
                <a:sym typeface="Gill Sans MT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 MT"/>
                <a:ea typeface="Gill Sans MT"/>
                <a:cs typeface="Gill Sans MT"/>
                <a:sym typeface="Gill Sans MT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 MT"/>
                <a:ea typeface="Gill Sans MT"/>
                <a:cs typeface="Gill Sans MT"/>
                <a:sym typeface="Gill Sans MT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 MT"/>
                <a:ea typeface="Gill Sans MT"/>
                <a:cs typeface="Gill Sans MT"/>
                <a:sym typeface="Gill Sans MT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 MT"/>
                <a:ea typeface="Gill Sans MT"/>
                <a:cs typeface="Gill Sans MT"/>
                <a:sym typeface="Gill Sans MT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 MT"/>
                <a:ea typeface="Gill Sans MT"/>
                <a:cs typeface="Gill Sans MT"/>
                <a:sym typeface="Gill Sans MT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fld id="{D1D8BA92-921E-4261-AD97-A03D4D041050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E86F09-8092-48B6-BF83-D0C9D728E506}"/>
              </a:ext>
            </a:extLst>
          </p:cNvPr>
          <p:cNvSpPr txBox="1"/>
          <p:nvPr/>
        </p:nvSpPr>
        <p:spPr>
          <a:xfrm>
            <a:off x="1700864" y="3185969"/>
            <a:ext cx="4721849" cy="3231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rgbClr val="00B050"/>
                </a:solidFill>
              </a:rPr>
              <a:t>1- Find expected values for this contingency Table</a:t>
            </a:r>
            <a:endParaRPr lang="en-PK" sz="1500" dirty="0">
              <a:solidFill>
                <a:srgbClr val="00B05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BFBF396-CE18-469D-ADCB-8B70EC37F13A}"/>
                  </a:ext>
                </a:extLst>
              </p:cNvPr>
              <p:cNvSpPr txBox="1"/>
              <p:nvPr/>
            </p:nvSpPr>
            <p:spPr>
              <a:xfrm>
                <a:off x="1800726" y="3481240"/>
                <a:ext cx="3714150" cy="540341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5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15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a:rPr lang="en-US" sz="15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5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5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𝑐𝑜𝑢𝑛𝑡</m:t>
                          </m:r>
                          <m:d>
                            <m:dPr>
                              <m:ctrlPr>
                                <a:rPr lang="en-US" sz="15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5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𝑓𝑒𝑚𝑎𝑙𝑒</m:t>
                              </m:r>
                            </m:e>
                          </m:d>
                          <m:r>
                            <a:rPr lang="en-US" sz="15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15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𝑐𝑜𝑢𝑛𝑡</m:t>
                          </m:r>
                          <m:d>
                            <m:dPr>
                              <m:ctrlPr>
                                <a:rPr lang="en-US" sz="15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5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𝑓𝑖𝑐𝑡𝑖𝑜𝑛</m:t>
                              </m:r>
                            </m:e>
                          </m:d>
                        </m:num>
                        <m:den>
                          <m:r>
                            <a:rPr lang="en-US" sz="15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en-PK" sz="1500" dirty="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BFBF396-CE18-469D-ADCB-8B70EC37F1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0726" y="3481240"/>
                <a:ext cx="3714150" cy="54034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PK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" name="Table 5">
            <a:extLst>
              <a:ext uri="{FF2B5EF4-FFF2-40B4-BE49-F238E27FC236}">
                <a16:creationId xmlns:a16="http://schemas.microsoft.com/office/drawing/2014/main" id="{051E53F1-F605-4086-AB9C-03424EBFCE1B}"/>
              </a:ext>
            </a:extLst>
          </p:cNvPr>
          <p:cNvGraphicFramePr>
            <a:graphicFrameLocks/>
          </p:cNvGraphicFramePr>
          <p:nvPr/>
        </p:nvGraphicFramePr>
        <p:xfrm>
          <a:off x="2389562" y="4360256"/>
          <a:ext cx="5657850" cy="83439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85950">
                  <a:extLst>
                    <a:ext uri="{9D8B030D-6E8A-4147-A177-3AD203B41FA5}">
                      <a16:colId xmlns:a16="http://schemas.microsoft.com/office/drawing/2014/main" val="1084151089"/>
                    </a:ext>
                  </a:extLst>
                </a:gridCol>
                <a:gridCol w="1885950">
                  <a:extLst>
                    <a:ext uri="{9D8B030D-6E8A-4147-A177-3AD203B41FA5}">
                      <a16:colId xmlns:a16="http://schemas.microsoft.com/office/drawing/2014/main" val="452378874"/>
                    </a:ext>
                  </a:extLst>
                </a:gridCol>
                <a:gridCol w="1885950">
                  <a:extLst>
                    <a:ext uri="{9D8B030D-6E8A-4147-A177-3AD203B41FA5}">
                      <a16:colId xmlns:a16="http://schemas.microsoft.com/office/drawing/2014/main" val="2141549383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endParaRPr lang="en-PK" sz="1100" dirty="0"/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i="1" dirty="0"/>
                        <a:t>male</a:t>
                      </a:r>
                      <a:endParaRPr lang="en-PK" sz="1100" i="1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i="1" dirty="0"/>
                        <a:t>female</a:t>
                      </a:r>
                      <a:endParaRPr lang="en-PK" sz="1100" i="1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411972827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i="1" dirty="0"/>
                        <a:t>fiction</a:t>
                      </a:r>
                      <a:endParaRPr lang="en-PK" sz="1100" i="1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90</a:t>
                      </a:r>
                      <a:endParaRPr lang="en-PK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360</a:t>
                      </a:r>
                      <a:endParaRPr lang="en-PK" sz="11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492535826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i="1" dirty="0"/>
                        <a:t>non-fiction</a:t>
                      </a:r>
                      <a:endParaRPr lang="en-PK" sz="1100" i="1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210</a:t>
                      </a:r>
                      <a:endParaRPr lang="en-PK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840</a:t>
                      </a:r>
                      <a:endParaRPr lang="en-PK" sz="11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497029358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33DE4FF-DEF3-4BEB-ABD1-EAFD9620E9F0}"/>
                  </a:ext>
                </a:extLst>
              </p:cNvPr>
              <p:cNvSpPr txBox="1"/>
              <p:nvPr/>
            </p:nvSpPr>
            <p:spPr>
              <a:xfrm>
                <a:off x="5809650" y="3470818"/>
                <a:ext cx="3236495" cy="530723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5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15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a:rPr lang="en-US" sz="15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5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5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1200×450</m:t>
                          </m:r>
                        </m:num>
                        <m:den>
                          <m:r>
                            <a:rPr lang="en-US" sz="15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1500</m:t>
                          </m:r>
                        </m:den>
                      </m:f>
                      <m:r>
                        <a:rPr lang="en-US" sz="15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=360</m:t>
                      </m:r>
                    </m:oMath>
                  </m:oMathPara>
                </a14:m>
                <a:endParaRPr lang="en-PK" sz="1500" dirty="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33DE4FF-DEF3-4BEB-ABD1-EAFD9620E9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9650" y="3470818"/>
                <a:ext cx="3236495" cy="530723"/>
              </a:xfrm>
              <a:prstGeom prst="rect">
                <a:avLst/>
              </a:prstGeom>
              <a:blipFill>
                <a:blip r:embed="rId4"/>
                <a:stretch>
                  <a:fillRect b="-2273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PK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61D943D9-E41E-4E60-AE4D-8A29622282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95539" y="4477581"/>
            <a:ext cx="2490537" cy="55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650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8A817B5-5030-48D4-BDE9-E38FE860EC2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Correlation for Nominal Data</a:t>
                </a:r>
                <a:endParaRPr lang="en-PK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8A817B5-5030-48D4-BDE9-E38FE860EC2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b="-33951"/>
                </a:stretch>
              </a:blipFill>
            </p:spPr>
            <p:txBody>
              <a:bodyPr/>
              <a:lstStyle/>
              <a:p>
                <a:r>
                  <a:rPr lang="en-PK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F5A77693-F868-4E45-8F57-99B26FA53D98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2346722" y="1866900"/>
          <a:ext cx="7543800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85950">
                  <a:extLst>
                    <a:ext uri="{9D8B030D-6E8A-4147-A177-3AD203B41FA5}">
                      <a16:colId xmlns:a16="http://schemas.microsoft.com/office/drawing/2014/main" val="1084151089"/>
                    </a:ext>
                  </a:extLst>
                </a:gridCol>
                <a:gridCol w="1885950">
                  <a:extLst>
                    <a:ext uri="{9D8B030D-6E8A-4147-A177-3AD203B41FA5}">
                      <a16:colId xmlns:a16="http://schemas.microsoft.com/office/drawing/2014/main" val="452378874"/>
                    </a:ext>
                  </a:extLst>
                </a:gridCol>
                <a:gridCol w="1885950">
                  <a:extLst>
                    <a:ext uri="{9D8B030D-6E8A-4147-A177-3AD203B41FA5}">
                      <a16:colId xmlns:a16="http://schemas.microsoft.com/office/drawing/2014/main" val="2141549383"/>
                    </a:ext>
                  </a:extLst>
                </a:gridCol>
                <a:gridCol w="1885950">
                  <a:extLst>
                    <a:ext uri="{9D8B030D-6E8A-4147-A177-3AD203B41FA5}">
                      <a16:colId xmlns:a16="http://schemas.microsoft.com/office/drawing/2014/main" val="2583937027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endParaRPr lang="en-PK" sz="1100" dirty="0"/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i="1" dirty="0"/>
                        <a:t>male</a:t>
                      </a:r>
                      <a:endParaRPr lang="en-PK" sz="1100" i="1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i="1" dirty="0"/>
                        <a:t>female</a:t>
                      </a:r>
                      <a:endParaRPr lang="en-PK" sz="1100" i="1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Total</a:t>
                      </a:r>
                      <a:endParaRPr lang="en-PK" sz="1100" b="1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411972827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i="1" dirty="0"/>
                        <a:t>fiction</a:t>
                      </a:r>
                      <a:endParaRPr lang="en-PK" sz="1100" i="1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250</a:t>
                      </a:r>
                      <a:endParaRPr lang="en-PK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200</a:t>
                      </a:r>
                      <a:endParaRPr lang="en-PK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b="1" dirty="0"/>
                        <a:t>450</a:t>
                      </a:r>
                      <a:endParaRPr lang="en-PK" sz="1100" b="1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492535826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i="1" dirty="0"/>
                        <a:t>non-fiction</a:t>
                      </a:r>
                      <a:endParaRPr lang="en-PK" sz="1100" i="1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50</a:t>
                      </a:r>
                      <a:endParaRPr lang="en-PK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1000</a:t>
                      </a:r>
                      <a:endParaRPr lang="en-PK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b="1" dirty="0"/>
                        <a:t>1050</a:t>
                      </a:r>
                      <a:endParaRPr lang="en-PK" sz="1100" b="1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497029358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b="1" dirty="0"/>
                        <a:t>Total</a:t>
                      </a:r>
                      <a:endParaRPr lang="en-PK" sz="1100" b="1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b="1" dirty="0"/>
                        <a:t>300</a:t>
                      </a:r>
                      <a:endParaRPr lang="en-PK" sz="1100" b="1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b="1" dirty="0"/>
                        <a:t>1200</a:t>
                      </a:r>
                      <a:endParaRPr lang="en-PK" sz="1100" b="1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b="1" dirty="0"/>
                        <a:t>1500</a:t>
                      </a:r>
                      <a:endParaRPr lang="en-PK" sz="1100" b="1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684286023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A9D846-93CD-4226-A932-380359BBC2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136649" y="6356351"/>
            <a:ext cx="361635" cy="307777"/>
          </a:xfrm>
          <a:prstGeom prst="rect">
            <a:avLst/>
          </a:prstGeom>
          <a:ln w="12700">
            <a:miter lim="400000"/>
          </a:ln>
        </p:spPr>
        <p:txBody>
          <a:bodyPr vert="horz" wrap="none" lIns="45719" tIns="45720" rIns="45719" bIns="45720" rtlCol="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464653"/>
                </a:solidFill>
                <a:effectLst/>
                <a:uFillTx/>
                <a:latin typeface="Gill Sans MT"/>
                <a:ea typeface="Gill Sans MT"/>
                <a:cs typeface="Gill Sans MT"/>
                <a:sym typeface="Gill Sans MT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 MT"/>
                <a:ea typeface="Gill Sans MT"/>
                <a:cs typeface="Gill Sans MT"/>
                <a:sym typeface="Gill Sans MT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 MT"/>
                <a:ea typeface="Gill Sans MT"/>
                <a:cs typeface="Gill Sans MT"/>
                <a:sym typeface="Gill Sans MT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 MT"/>
                <a:ea typeface="Gill Sans MT"/>
                <a:cs typeface="Gill Sans MT"/>
                <a:sym typeface="Gill Sans MT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 MT"/>
                <a:ea typeface="Gill Sans MT"/>
                <a:cs typeface="Gill Sans MT"/>
                <a:sym typeface="Gill Sans MT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 MT"/>
                <a:ea typeface="Gill Sans MT"/>
                <a:cs typeface="Gill Sans MT"/>
                <a:sym typeface="Gill Sans MT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 MT"/>
                <a:ea typeface="Gill Sans MT"/>
                <a:cs typeface="Gill Sans MT"/>
                <a:sym typeface="Gill Sans MT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 MT"/>
                <a:ea typeface="Gill Sans MT"/>
                <a:cs typeface="Gill Sans MT"/>
                <a:sym typeface="Gill Sans MT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fld id="{D1D8BA92-921E-4261-AD97-A03D4D041050}" type="slidenum">
              <a:rPr lang="en-US" smtClean="0"/>
              <a:pPr/>
              <a:t>34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AE86F09-8092-48B6-BF83-D0C9D728E506}"/>
                  </a:ext>
                </a:extLst>
              </p:cNvPr>
              <p:cNvSpPr txBox="1"/>
              <p:nvPr/>
            </p:nvSpPr>
            <p:spPr>
              <a:xfrm>
                <a:off x="1640706" y="3994120"/>
                <a:ext cx="2578368" cy="3231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500" dirty="0">
                    <a:solidFill>
                      <a:srgbClr val="00B050"/>
                    </a:solidFill>
                  </a:rPr>
                  <a:t>2- Compute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5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5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en-US" sz="15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PK" sz="1500" dirty="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AE86F09-8092-48B6-BF83-D0C9D728E5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0706" y="3994120"/>
                <a:ext cx="2578368" cy="323165"/>
              </a:xfrm>
              <a:prstGeom prst="rect">
                <a:avLst/>
              </a:prstGeom>
              <a:blipFill>
                <a:blip r:embed="rId3"/>
                <a:stretch>
                  <a:fillRect l="-980" t="-3846" b="-2307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P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BFBF396-CE18-469D-ADCB-8B70EC37F13A}"/>
                  </a:ext>
                </a:extLst>
              </p:cNvPr>
              <p:cNvSpPr txBox="1"/>
              <p:nvPr/>
            </p:nvSpPr>
            <p:spPr>
              <a:xfrm>
                <a:off x="3211820" y="4294203"/>
                <a:ext cx="6006110" cy="555537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5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5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  <m:sup>
                          <m:r>
                            <a:rPr lang="en-US" sz="15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5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5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5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5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5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250−90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5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15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90</m:t>
                          </m:r>
                        </m:den>
                      </m:f>
                      <m:r>
                        <a:rPr lang="en-US" sz="15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5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5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5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5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50−210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5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15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210</m:t>
                          </m:r>
                        </m:den>
                      </m:f>
                      <m:r>
                        <a:rPr lang="en-US" sz="15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5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5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5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5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200−360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5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15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360</m:t>
                          </m:r>
                        </m:den>
                      </m:f>
                      <m:r>
                        <a:rPr lang="en-US" sz="15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5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5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5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5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1000−840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5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15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840</m:t>
                          </m:r>
                        </m:den>
                      </m:f>
                    </m:oMath>
                  </m:oMathPara>
                </a14:m>
                <a:endParaRPr lang="en-PK" sz="1500" dirty="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BFBF396-CE18-469D-ADCB-8B70EC37F1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1820" y="4294203"/>
                <a:ext cx="6006110" cy="555537"/>
              </a:xfrm>
              <a:prstGeom prst="rect">
                <a:avLst/>
              </a:prstGeom>
              <a:blipFill>
                <a:blip r:embed="rId4"/>
                <a:stretch>
                  <a:fillRect b="-2174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PK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" name="Table 5">
            <a:extLst>
              <a:ext uri="{FF2B5EF4-FFF2-40B4-BE49-F238E27FC236}">
                <a16:creationId xmlns:a16="http://schemas.microsoft.com/office/drawing/2014/main" id="{051E53F1-F605-4086-AB9C-03424EBFCE1B}"/>
              </a:ext>
            </a:extLst>
          </p:cNvPr>
          <p:cNvGraphicFramePr>
            <a:graphicFrameLocks/>
          </p:cNvGraphicFramePr>
          <p:nvPr/>
        </p:nvGraphicFramePr>
        <p:xfrm>
          <a:off x="2346722" y="3041043"/>
          <a:ext cx="5657850" cy="83439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85950">
                  <a:extLst>
                    <a:ext uri="{9D8B030D-6E8A-4147-A177-3AD203B41FA5}">
                      <a16:colId xmlns:a16="http://schemas.microsoft.com/office/drawing/2014/main" val="1084151089"/>
                    </a:ext>
                  </a:extLst>
                </a:gridCol>
                <a:gridCol w="1885950">
                  <a:extLst>
                    <a:ext uri="{9D8B030D-6E8A-4147-A177-3AD203B41FA5}">
                      <a16:colId xmlns:a16="http://schemas.microsoft.com/office/drawing/2014/main" val="452378874"/>
                    </a:ext>
                  </a:extLst>
                </a:gridCol>
                <a:gridCol w="1885950">
                  <a:extLst>
                    <a:ext uri="{9D8B030D-6E8A-4147-A177-3AD203B41FA5}">
                      <a16:colId xmlns:a16="http://schemas.microsoft.com/office/drawing/2014/main" val="2141549383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endParaRPr lang="en-PK" sz="1100" dirty="0"/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i="1" dirty="0"/>
                        <a:t>male</a:t>
                      </a:r>
                      <a:endParaRPr lang="en-PK" sz="1100" i="1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i="1" dirty="0"/>
                        <a:t>female</a:t>
                      </a:r>
                      <a:endParaRPr lang="en-PK" sz="1100" i="1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411972827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i="1" dirty="0"/>
                        <a:t>fiction</a:t>
                      </a:r>
                      <a:endParaRPr lang="en-PK" sz="1100" i="1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90</a:t>
                      </a:r>
                      <a:endParaRPr lang="en-PK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360</a:t>
                      </a:r>
                      <a:endParaRPr lang="en-PK" sz="11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492535826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i="1" dirty="0"/>
                        <a:t>non-fiction</a:t>
                      </a:r>
                      <a:endParaRPr lang="en-PK" sz="1100" i="1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210</a:t>
                      </a:r>
                      <a:endParaRPr lang="en-PK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840</a:t>
                      </a:r>
                      <a:endParaRPr lang="en-PK" sz="11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497029358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E9E9C95-0ABF-472E-B069-0954F15A27CB}"/>
                  </a:ext>
                </a:extLst>
              </p:cNvPr>
              <p:cNvSpPr txBox="1"/>
              <p:nvPr/>
            </p:nvSpPr>
            <p:spPr>
              <a:xfrm>
                <a:off x="3211820" y="4909183"/>
                <a:ext cx="6006110" cy="323165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5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5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  <m:sup>
                          <m:r>
                            <a:rPr lang="en-US" sz="15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5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=284.44+121.90+71.11+30.48=507.93</m:t>
                      </m:r>
                    </m:oMath>
                  </m:oMathPara>
                </a14:m>
                <a:endParaRPr lang="en-PK" sz="1500" dirty="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E9E9C95-0ABF-472E-B069-0954F15A27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1820" y="4909183"/>
                <a:ext cx="6006110" cy="3231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PK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85068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11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8A817B5-5030-48D4-BDE9-E38FE860EC2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Correlation for Nominal Data</a:t>
                </a:r>
                <a:endParaRPr lang="en-PK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8A817B5-5030-48D4-BDE9-E38FE860EC2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b="-33951"/>
                </a:stretch>
              </a:blipFill>
            </p:spPr>
            <p:txBody>
              <a:bodyPr/>
              <a:lstStyle/>
              <a:p>
                <a:r>
                  <a:rPr lang="en-PK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F5A77693-F868-4E45-8F57-99B26FA53D98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2346722" y="1866900"/>
          <a:ext cx="7543800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85950">
                  <a:extLst>
                    <a:ext uri="{9D8B030D-6E8A-4147-A177-3AD203B41FA5}">
                      <a16:colId xmlns:a16="http://schemas.microsoft.com/office/drawing/2014/main" val="1084151089"/>
                    </a:ext>
                  </a:extLst>
                </a:gridCol>
                <a:gridCol w="1885950">
                  <a:extLst>
                    <a:ext uri="{9D8B030D-6E8A-4147-A177-3AD203B41FA5}">
                      <a16:colId xmlns:a16="http://schemas.microsoft.com/office/drawing/2014/main" val="452378874"/>
                    </a:ext>
                  </a:extLst>
                </a:gridCol>
                <a:gridCol w="1885950">
                  <a:extLst>
                    <a:ext uri="{9D8B030D-6E8A-4147-A177-3AD203B41FA5}">
                      <a16:colId xmlns:a16="http://schemas.microsoft.com/office/drawing/2014/main" val="2141549383"/>
                    </a:ext>
                  </a:extLst>
                </a:gridCol>
                <a:gridCol w="1885950">
                  <a:extLst>
                    <a:ext uri="{9D8B030D-6E8A-4147-A177-3AD203B41FA5}">
                      <a16:colId xmlns:a16="http://schemas.microsoft.com/office/drawing/2014/main" val="2583937027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endParaRPr lang="en-PK" sz="1100" dirty="0"/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i="1" dirty="0"/>
                        <a:t>male</a:t>
                      </a:r>
                      <a:endParaRPr lang="en-PK" sz="1100" i="1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i="1" dirty="0"/>
                        <a:t>female</a:t>
                      </a:r>
                      <a:endParaRPr lang="en-PK" sz="1100" i="1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Total</a:t>
                      </a:r>
                      <a:endParaRPr lang="en-PK" sz="1100" b="1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411972827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i="1" dirty="0"/>
                        <a:t>fiction</a:t>
                      </a:r>
                      <a:endParaRPr lang="en-PK" sz="1100" i="1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250 (90)</a:t>
                      </a:r>
                      <a:endParaRPr lang="en-PK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200 (360)</a:t>
                      </a:r>
                      <a:endParaRPr lang="en-PK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b="1" dirty="0"/>
                        <a:t>450</a:t>
                      </a:r>
                      <a:endParaRPr lang="en-PK" sz="1100" b="1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492535826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i="1" dirty="0"/>
                        <a:t>non-fiction</a:t>
                      </a:r>
                      <a:endParaRPr lang="en-PK" sz="1100" i="1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50 (210)</a:t>
                      </a:r>
                      <a:endParaRPr lang="en-PK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1000 (840)</a:t>
                      </a:r>
                      <a:endParaRPr lang="en-PK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b="1" dirty="0"/>
                        <a:t>1050</a:t>
                      </a:r>
                      <a:endParaRPr lang="en-PK" sz="1100" b="1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497029358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b="1" dirty="0"/>
                        <a:t>Total</a:t>
                      </a:r>
                      <a:endParaRPr lang="en-PK" sz="1100" b="1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b="1" dirty="0"/>
                        <a:t>300</a:t>
                      </a:r>
                      <a:endParaRPr lang="en-PK" sz="1100" b="1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b="1" dirty="0"/>
                        <a:t>1200</a:t>
                      </a:r>
                      <a:endParaRPr lang="en-PK" sz="1100" b="1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b="1" dirty="0"/>
                        <a:t>1500</a:t>
                      </a:r>
                      <a:endParaRPr lang="en-PK" sz="1100" b="1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684286023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A9D846-93CD-4226-A932-380359BBC2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136649" y="6356351"/>
            <a:ext cx="361635" cy="307777"/>
          </a:xfrm>
          <a:prstGeom prst="rect">
            <a:avLst/>
          </a:prstGeom>
          <a:ln w="12700">
            <a:miter lim="400000"/>
          </a:ln>
        </p:spPr>
        <p:txBody>
          <a:bodyPr vert="horz" wrap="none" lIns="45719" tIns="45720" rIns="45719" bIns="45720" rtlCol="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464653"/>
                </a:solidFill>
                <a:effectLst/>
                <a:uFillTx/>
                <a:latin typeface="Gill Sans MT"/>
                <a:ea typeface="Gill Sans MT"/>
                <a:cs typeface="Gill Sans MT"/>
                <a:sym typeface="Gill Sans MT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 MT"/>
                <a:ea typeface="Gill Sans MT"/>
                <a:cs typeface="Gill Sans MT"/>
                <a:sym typeface="Gill Sans MT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 MT"/>
                <a:ea typeface="Gill Sans MT"/>
                <a:cs typeface="Gill Sans MT"/>
                <a:sym typeface="Gill Sans MT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 MT"/>
                <a:ea typeface="Gill Sans MT"/>
                <a:cs typeface="Gill Sans MT"/>
                <a:sym typeface="Gill Sans MT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 MT"/>
                <a:ea typeface="Gill Sans MT"/>
                <a:cs typeface="Gill Sans MT"/>
                <a:sym typeface="Gill Sans MT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 MT"/>
                <a:ea typeface="Gill Sans MT"/>
                <a:cs typeface="Gill Sans MT"/>
                <a:sym typeface="Gill Sans MT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 MT"/>
                <a:ea typeface="Gill Sans MT"/>
                <a:cs typeface="Gill Sans MT"/>
                <a:sym typeface="Gill Sans MT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 MT"/>
                <a:ea typeface="Gill Sans MT"/>
                <a:cs typeface="Gill Sans MT"/>
                <a:sym typeface="Gill Sans MT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fld id="{D1D8BA92-921E-4261-AD97-A03D4D041050}" type="slidenum">
              <a:rPr lang="en-US" smtClean="0"/>
              <a:pPr/>
              <a:t>35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AE86F09-8092-48B6-BF83-D0C9D728E506}"/>
                  </a:ext>
                </a:extLst>
              </p:cNvPr>
              <p:cNvSpPr txBox="1"/>
              <p:nvPr/>
            </p:nvSpPr>
            <p:spPr>
              <a:xfrm>
                <a:off x="1640706" y="3994120"/>
                <a:ext cx="2578368" cy="3231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500" dirty="0">
                    <a:solidFill>
                      <a:srgbClr val="00B050"/>
                    </a:solidFill>
                  </a:rPr>
                  <a:t>2- Compute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5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5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en-US" sz="15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PK" sz="1500" dirty="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AE86F09-8092-48B6-BF83-D0C9D728E5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0706" y="3994120"/>
                <a:ext cx="2578368" cy="323165"/>
              </a:xfrm>
              <a:prstGeom prst="rect">
                <a:avLst/>
              </a:prstGeom>
              <a:blipFill>
                <a:blip r:embed="rId4"/>
                <a:stretch>
                  <a:fillRect l="-980" t="-3846" b="-2307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P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BFBF396-CE18-469D-ADCB-8B70EC37F13A}"/>
                  </a:ext>
                </a:extLst>
              </p:cNvPr>
              <p:cNvSpPr txBox="1"/>
              <p:nvPr/>
            </p:nvSpPr>
            <p:spPr>
              <a:xfrm>
                <a:off x="3211820" y="4294203"/>
                <a:ext cx="6006110" cy="555537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5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5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  <m:sup>
                          <m:r>
                            <a:rPr lang="en-US" sz="15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5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5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5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5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5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250−90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5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15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90</m:t>
                          </m:r>
                        </m:den>
                      </m:f>
                      <m:r>
                        <a:rPr lang="en-US" sz="15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5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5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5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5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50−210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5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15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210</m:t>
                          </m:r>
                        </m:den>
                      </m:f>
                      <m:r>
                        <a:rPr lang="en-US" sz="15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5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5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5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5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200−360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5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15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360</m:t>
                          </m:r>
                        </m:den>
                      </m:f>
                      <m:r>
                        <a:rPr lang="en-US" sz="15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5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5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5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5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1000−840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5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15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840</m:t>
                          </m:r>
                        </m:den>
                      </m:f>
                    </m:oMath>
                  </m:oMathPara>
                </a14:m>
                <a:endParaRPr lang="en-PK" sz="1500" dirty="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BFBF396-CE18-469D-ADCB-8B70EC37F1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1820" y="4294203"/>
                <a:ext cx="6006110" cy="555537"/>
              </a:xfrm>
              <a:prstGeom prst="rect">
                <a:avLst/>
              </a:prstGeom>
              <a:blipFill>
                <a:blip r:embed="rId5"/>
                <a:stretch>
                  <a:fillRect b="-2174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P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E9E9C95-0ABF-472E-B069-0954F15A27CB}"/>
                  </a:ext>
                </a:extLst>
              </p:cNvPr>
              <p:cNvSpPr txBox="1"/>
              <p:nvPr/>
            </p:nvSpPr>
            <p:spPr>
              <a:xfrm>
                <a:off x="3211820" y="4909183"/>
                <a:ext cx="6006110" cy="323165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5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5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  <m:sup>
                          <m:r>
                            <a:rPr lang="en-US" sz="15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5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=284.44+121.90+71.11+30.48=507.93</m:t>
                      </m:r>
                    </m:oMath>
                  </m:oMathPara>
                </a14:m>
                <a:endParaRPr lang="en-PK" sz="1500" dirty="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E9E9C95-0ABF-472E-B069-0954F15A27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1820" y="4909183"/>
                <a:ext cx="6006110" cy="3231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PK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" name="Object 4">
            <a:extLst>
              <a:ext uri="{FF2B5EF4-FFF2-40B4-BE49-F238E27FC236}">
                <a16:creationId xmlns:a16="http://schemas.microsoft.com/office/drawing/2014/main" id="{7A5487BB-F385-42B9-ACF8-2EBAA17AB79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512280" y="3317270"/>
          <a:ext cx="3405188" cy="7584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2057400" imgH="444500" progId="Equation.3">
                  <p:embed/>
                </p:oleObj>
              </mc:Choice>
              <mc:Fallback>
                <p:oleObj name="Equation" r:id="rId7" imgW="2057400" imgH="444500" progId="Equation.3">
                  <p:embed/>
                  <p:pic>
                    <p:nvPicPr>
                      <p:cNvPr id="8" name="Object 4">
                        <a:extLst>
                          <a:ext uri="{FF2B5EF4-FFF2-40B4-BE49-F238E27FC236}">
                            <a16:creationId xmlns:a16="http://schemas.microsoft.com/office/drawing/2014/main" id="{7A5487BB-F385-42B9-ACF8-2EBAA17AB79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12280" y="3317270"/>
                        <a:ext cx="3405188" cy="75842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2735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EAC08BF-BC76-45AC-8DB9-1D671E35297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Analysis</a:t>
                </a:r>
                <a:endParaRPr lang="en-PK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EAC08BF-BC76-45AC-8DB9-1D671E35297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b="-33951"/>
                </a:stretch>
              </a:blipFill>
            </p:spPr>
            <p:txBody>
              <a:bodyPr/>
              <a:lstStyle/>
              <a:p>
                <a:r>
                  <a:rPr lang="en-P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D6A56B1-824C-4779-8280-7AA14556E8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The larger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value, the more likely the variables are related</a:t>
                </a:r>
              </a:p>
              <a:p>
                <a:r>
                  <a:rPr lang="en-US" dirty="0"/>
                  <a:t>The cells that contribute the most to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value are those whose actual count is very different from the expected count</a:t>
                </a:r>
              </a:p>
              <a:p>
                <a:r>
                  <a:rPr lang="en-US" b="1" i="1" dirty="0"/>
                  <a:t>Remember:</a:t>
                </a:r>
                <a:r>
                  <a:rPr lang="en-US" dirty="0"/>
                  <a:t> Correlation does not imply causality</a:t>
                </a:r>
              </a:p>
              <a:p>
                <a:endParaRPr lang="en-PK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D6A56B1-824C-4779-8280-7AA14556E8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697" t="-1887"/>
                </a:stretch>
              </a:blipFill>
            </p:spPr>
            <p:txBody>
              <a:bodyPr/>
              <a:lstStyle/>
              <a:p>
                <a:r>
                  <a:rPr lang="en-P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AA0739-4C49-4157-925E-23A13A33D2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136649" y="6356351"/>
            <a:ext cx="361635" cy="307777"/>
          </a:xfrm>
          <a:prstGeom prst="rect">
            <a:avLst/>
          </a:prstGeom>
          <a:ln w="12700">
            <a:miter lim="400000"/>
          </a:ln>
        </p:spPr>
        <p:txBody>
          <a:bodyPr vert="horz" wrap="none" lIns="45719" tIns="45720" rIns="45719" bIns="45720" rtlCol="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464653"/>
                </a:solidFill>
                <a:effectLst/>
                <a:uFillTx/>
                <a:latin typeface="Gill Sans MT"/>
                <a:ea typeface="Gill Sans MT"/>
                <a:cs typeface="Gill Sans MT"/>
                <a:sym typeface="Gill Sans MT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 MT"/>
                <a:ea typeface="Gill Sans MT"/>
                <a:cs typeface="Gill Sans MT"/>
                <a:sym typeface="Gill Sans MT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 MT"/>
                <a:ea typeface="Gill Sans MT"/>
                <a:cs typeface="Gill Sans MT"/>
                <a:sym typeface="Gill Sans MT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 MT"/>
                <a:ea typeface="Gill Sans MT"/>
                <a:cs typeface="Gill Sans MT"/>
                <a:sym typeface="Gill Sans MT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 MT"/>
                <a:ea typeface="Gill Sans MT"/>
                <a:cs typeface="Gill Sans MT"/>
                <a:sym typeface="Gill Sans MT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 MT"/>
                <a:ea typeface="Gill Sans MT"/>
                <a:cs typeface="Gill Sans MT"/>
                <a:sym typeface="Gill Sans MT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 MT"/>
                <a:ea typeface="Gill Sans MT"/>
                <a:cs typeface="Gill Sans MT"/>
                <a:sym typeface="Gill Sans MT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 MT"/>
                <a:ea typeface="Gill Sans MT"/>
                <a:cs typeface="Gill Sans MT"/>
                <a:sym typeface="Gill Sans MT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fld id="{D1D8BA92-921E-4261-AD97-A03D4D041050}" type="slidenum">
              <a:rPr lang="en-US" smtClean="0"/>
              <a:pPr/>
              <a:t>36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282C0C3-EB27-4C89-AC65-A914C05DF675}"/>
                  </a:ext>
                </a:extLst>
              </p:cNvPr>
              <p:cNvSpPr txBox="1"/>
              <p:nvPr/>
            </p:nvSpPr>
            <p:spPr>
              <a:xfrm>
                <a:off x="4906693" y="4330081"/>
                <a:ext cx="2378617" cy="323165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5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5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  <m:sup>
                          <m:r>
                            <a:rPr lang="en-US" sz="15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5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=507.93</m:t>
                      </m:r>
                    </m:oMath>
                  </m:oMathPara>
                </a14:m>
                <a:endParaRPr lang="en-PK" sz="1500" dirty="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282C0C3-EB27-4C89-AC65-A914C05DF6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6693" y="4330081"/>
                <a:ext cx="2378617" cy="3231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P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A8E4FC1-20E6-4756-8202-4468781631BE}"/>
              </a:ext>
            </a:extLst>
          </p:cNvPr>
          <p:cNvSpPr txBox="1">
            <a:spLocks/>
          </p:cNvSpPr>
          <p:nvPr/>
        </p:nvSpPr>
        <p:spPr>
          <a:xfrm>
            <a:off x="1608222" y="3527179"/>
            <a:ext cx="9059778" cy="984853"/>
          </a:xfrm>
          <a:prstGeom prst="rect">
            <a:avLst/>
          </a:prstGeom>
        </p:spPr>
        <p:txBody>
          <a:bodyPr vert="horz" lIns="0" tIns="34290" rIns="0" bIns="34290" rtlCol="0">
            <a:normAutofit/>
          </a:bodyPr>
          <a:lstStyle>
            <a:lvl1pPr marL="342900" indent="-3429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q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i="1" dirty="0"/>
              <a:t>Null Hypothesis: </a:t>
            </a:r>
            <a:r>
              <a:rPr lang="en-US" sz="1800" dirty="0"/>
              <a:t>There is no relation between “</a:t>
            </a:r>
            <a:r>
              <a:rPr lang="en-US" sz="1800" i="1" dirty="0"/>
              <a:t>gender</a:t>
            </a:r>
            <a:r>
              <a:rPr lang="en-US" sz="1800" dirty="0"/>
              <a:t>” and “</a:t>
            </a:r>
            <a:r>
              <a:rPr lang="en-US" sz="1800" i="1" dirty="0"/>
              <a:t>preferred reading </a:t>
            </a:r>
            <a:r>
              <a:rPr lang="en-US" sz="1800" dirty="0"/>
              <a:t>”</a:t>
            </a:r>
          </a:p>
          <a:p>
            <a:r>
              <a:rPr lang="en-US" sz="1800" b="1" i="1" dirty="0"/>
              <a:t>Alternate Hypothesis: </a:t>
            </a:r>
            <a:r>
              <a:rPr lang="en-US" sz="1800" dirty="0"/>
              <a:t>There is significant relation between “</a:t>
            </a:r>
            <a:r>
              <a:rPr lang="en-US" sz="1800" i="1" dirty="0"/>
              <a:t>gender</a:t>
            </a:r>
            <a:r>
              <a:rPr lang="en-US" sz="1800" dirty="0"/>
              <a:t>” and “</a:t>
            </a:r>
            <a:r>
              <a:rPr lang="en-US" sz="1800" i="1" dirty="0"/>
              <a:t>preferred reading </a:t>
            </a:r>
            <a:r>
              <a:rPr lang="en-US" sz="1800" dirty="0"/>
              <a:t>”</a:t>
            </a:r>
          </a:p>
          <a:p>
            <a:endParaRPr lang="en-PK" sz="1800" b="1" i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6060CED-93F4-4EEB-811D-491A759465A8}"/>
                  </a:ext>
                </a:extLst>
              </p:cNvPr>
              <p:cNvSpPr txBox="1"/>
              <p:nvPr/>
            </p:nvSpPr>
            <p:spPr>
              <a:xfrm>
                <a:off x="4432035" y="4670477"/>
                <a:ext cx="3565552" cy="323165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b="1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𝑺𝒊𝒈𝒏𝒊𝒇𝒊𝒄𝒂𝒏𝒄𝒆</m:t>
                      </m:r>
                      <m:r>
                        <a:rPr lang="en-US" sz="1500" b="1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500" b="1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𝑳𝒆𝒗𝒆𝒍</m:t>
                      </m:r>
                      <m:r>
                        <a:rPr lang="en-US" sz="1500" b="1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15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5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∝</m:t>
                          </m:r>
                        </m:e>
                      </m:d>
                      <m:r>
                        <a:rPr lang="en-US" sz="1500" b="1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500" b="1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sz="1500" b="1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500" b="1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𝟎𝟓</m:t>
                      </m:r>
                      <m:r>
                        <a:rPr lang="en-US" sz="1500" b="1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(</m:t>
                      </m:r>
                      <m:r>
                        <a:rPr lang="en-US" sz="1500" b="1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𝟓</m:t>
                      </m:r>
                      <m:r>
                        <a:rPr lang="en-US" sz="1500" b="1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%)</m:t>
                      </m:r>
                    </m:oMath>
                  </m:oMathPara>
                </a14:m>
                <a:endParaRPr lang="en-PK" sz="1500" b="1" dirty="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6060CED-93F4-4EEB-811D-491A759465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2035" y="4670477"/>
                <a:ext cx="3565552" cy="323165"/>
              </a:xfrm>
              <a:prstGeom prst="rect">
                <a:avLst/>
              </a:prstGeom>
              <a:blipFill>
                <a:blip r:embed="rId5"/>
                <a:stretch>
                  <a:fillRect b="-11111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P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65D4B84-46A1-4547-9E3D-EE629807DC2D}"/>
                  </a:ext>
                </a:extLst>
              </p:cNvPr>
              <p:cNvSpPr txBox="1"/>
              <p:nvPr/>
            </p:nvSpPr>
            <p:spPr>
              <a:xfrm>
                <a:off x="1627770" y="5175981"/>
                <a:ext cx="6694072" cy="323165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𝐷𝑒𝑔𝑟𝑒𝑒</m:t>
                      </m:r>
                      <m:r>
                        <a:rPr lang="en-US" sz="15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5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sz="15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5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𝐹𝑟𝑒𝑒𝑑𝑜𝑚</m:t>
                      </m:r>
                      <m:r>
                        <a:rPr lang="en-US" sz="15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5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5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𝑐𝑜𝑙𝑢𝑚𝑛𝑠</m:t>
                          </m:r>
                          <m:r>
                            <a:rPr lang="en-US" sz="15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sz="15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sz="15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5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𝑟𝑜𝑤𝑠</m:t>
                          </m:r>
                          <m:r>
                            <a:rPr lang="en-US" sz="15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sz="15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=(2−1)×(2−1)=1</m:t>
                      </m:r>
                    </m:oMath>
                  </m:oMathPara>
                </a14:m>
                <a:endParaRPr lang="en-PK" sz="1500" dirty="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65D4B84-46A1-4547-9E3D-EE629807DC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7770" y="5175981"/>
                <a:ext cx="6694072" cy="323165"/>
              </a:xfrm>
              <a:prstGeom prst="rect">
                <a:avLst/>
              </a:prstGeom>
              <a:blipFill>
                <a:blip r:embed="rId6"/>
                <a:stretch>
                  <a:fillRect b="-11111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PK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79280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EAC08BF-BC76-45AC-8DB9-1D671E35297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Analysis</a:t>
                </a:r>
                <a:endParaRPr lang="en-PK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EAC08BF-BC76-45AC-8DB9-1D671E35297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b="-33951"/>
                </a:stretch>
              </a:blipFill>
            </p:spPr>
            <p:txBody>
              <a:bodyPr/>
              <a:lstStyle/>
              <a:p>
                <a:r>
                  <a:rPr lang="en-P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AA0739-4C49-4157-925E-23A13A33D2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136649" y="6356351"/>
            <a:ext cx="361635" cy="307777"/>
          </a:xfrm>
          <a:prstGeom prst="rect">
            <a:avLst/>
          </a:prstGeom>
          <a:ln w="12700">
            <a:miter lim="400000"/>
          </a:ln>
        </p:spPr>
        <p:txBody>
          <a:bodyPr vert="horz" wrap="none" lIns="45719" tIns="45720" rIns="45719" bIns="45720" rtlCol="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464653"/>
                </a:solidFill>
                <a:effectLst/>
                <a:uFillTx/>
                <a:latin typeface="Gill Sans MT"/>
                <a:ea typeface="Gill Sans MT"/>
                <a:cs typeface="Gill Sans MT"/>
                <a:sym typeface="Gill Sans MT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 MT"/>
                <a:ea typeface="Gill Sans MT"/>
                <a:cs typeface="Gill Sans MT"/>
                <a:sym typeface="Gill Sans MT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 MT"/>
                <a:ea typeface="Gill Sans MT"/>
                <a:cs typeface="Gill Sans MT"/>
                <a:sym typeface="Gill Sans MT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 MT"/>
                <a:ea typeface="Gill Sans MT"/>
                <a:cs typeface="Gill Sans MT"/>
                <a:sym typeface="Gill Sans MT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 MT"/>
                <a:ea typeface="Gill Sans MT"/>
                <a:cs typeface="Gill Sans MT"/>
                <a:sym typeface="Gill Sans MT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 MT"/>
                <a:ea typeface="Gill Sans MT"/>
                <a:cs typeface="Gill Sans MT"/>
                <a:sym typeface="Gill Sans MT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 MT"/>
                <a:ea typeface="Gill Sans MT"/>
                <a:cs typeface="Gill Sans MT"/>
                <a:sym typeface="Gill Sans MT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 MT"/>
                <a:ea typeface="Gill Sans MT"/>
                <a:cs typeface="Gill Sans MT"/>
                <a:sym typeface="Gill Sans MT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fld id="{D1D8BA92-921E-4261-AD97-A03D4D041050}" type="slidenum">
              <a:rPr lang="en-US" smtClean="0"/>
              <a:pPr/>
              <a:t>37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282C0C3-EB27-4C89-AC65-A914C05DF675}"/>
                  </a:ext>
                </a:extLst>
              </p:cNvPr>
              <p:cNvSpPr txBox="1"/>
              <p:nvPr/>
            </p:nvSpPr>
            <p:spPr>
              <a:xfrm>
                <a:off x="1616647" y="2225122"/>
                <a:ext cx="2378617" cy="323165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5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5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  <m:sup>
                          <m:r>
                            <a:rPr lang="en-US" sz="15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5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=507.93</m:t>
                      </m:r>
                    </m:oMath>
                  </m:oMathPara>
                </a14:m>
                <a:endParaRPr lang="en-PK" sz="1500" dirty="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282C0C3-EB27-4C89-AC65-A914C05DF6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6647" y="2225122"/>
                <a:ext cx="2378617" cy="3231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P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6060CED-93F4-4EEB-811D-491A759465A8}"/>
                  </a:ext>
                </a:extLst>
              </p:cNvPr>
              <p:cNvSpPr txBox="1"/>
              <p:nvPr/>
            </p:nvSpPr>
            <p:spPr>
              <a:xfrm>
                <a:off x="1592583" y="1858129"/>
                <a:ext cx="3565552" cy="323165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b="1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𝑺𝒊𝒈𝒏𝒊𝒇𝒊𝒄𝒂𝒏𝒄𝒆</m:t>
                      </m:r>
                      <m:r>
                        <a:rPr lang="en-US" sz="1500" b="1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500" b="1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𝑳𝒆𝒗𝒆𝒍</m:t>
                      </m:r>
                      <m:r>
                        <a:rPr lang="en-US" sz="1500" b="1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15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5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∝</m:t>
                          </m:r>
                        </m:e>
                      </m:d>
                      <m:r>
                        <a:rPr lang="en-US" sz="1500" b="1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500" b="1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sz="1500" b="1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500" b="1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𝟎𝟓</m:t>
                      </m:r>
                      <m:r>
                        <a:rPr lang="en-US" sz="1500" b="1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(</m:t>
                      </m:r>
                      <m:r>
                        <a:rPr lang="en-US" sz="1500" b="1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𝟓</m:t>
                      </m:r>
                      <m:r>
                        <a:rPr lang="en-US" sz="1500" b="1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%)</m:t>
                      </m:r>
                    </m:oMath>
                  </m:oMathPara>
                </a14:m>
                <a:endParaRPr lang="en-PK" sz="1500" b="1" dirty="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6060CED-93F4-4EEB-811D-491A759465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2583" y="1858129"/>
                <a:ext cx="3565552" cy="323165"/>
              </a:xfrm>
              <a:prstGeom prst="rect">
                <a:avLst/>
              </a:prstGeom>
              <a:blipFill>
                <a:blip r:embed="rId4"/>
                <a:stretch>
                  <a:fillRect b="-10714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P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65D4B84-46A1-4547-9E3D-EE629807DC2D}"/>
                  </a:ext>
                </a:extLst>
              </p:cNvPr>
              <p:cNvSpPr txBox="1"/>
              <p:nvPr/>
            </p:nvSpPr>
            <p:spPr>
              <a:xfrm>
                <a:off x="1621758" y="2636129"/>
                <a:ext cx="2378618" cy="323165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𝐷𝑒𝑔𝑟𝑒𝑒</m:t>
                      </m:r>
                      <m:r>
                        <a:rPr lang="en-US" sz="15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5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sz="15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5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𝐹𝑟𝑒𝑒𝑑𝑜𝑚</m:t>
                      </m:r>
                      <m:r>
                        <a:rPr lang="en-US" sz="15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PK" sz="1500" dirty="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65D4B84-46A1-4547-9E3D-EE629807DC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1758" y="2636129"/>
                <a:ext cx="2378618" cy="323165"/>
              </a:xfrm>
              <a:prstGeom prst="rect">
                <a:avLst/>
              </a:prstGeom>
              <a:blipFill>
                <a:blip r:embed="rId5"/>
                <a:stretch>
                  <a:fillRect b="-10714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PK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F6641EB0-DBEC-4533-A267-911C50DC52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06402" y="1000176"/>
            <a:ext cx="5657850" cy="4279106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B393254-D0DE-4FE5-9A47-E2E522DA3995}"/>
              </a:ext>
            </a:extLst>
          </p:cNvPr>
          <p:cNvSpPr/>
          <p:nvPr/>
        </p:nvSpPr>
        <p:spPr>
          <a:xfrm>
            <a:off x="5158135" y="1189688"/>
            <a:ext cx="4971339" cy="19616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 sz="135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360D5CD-6F68-4A0C-B964-D872AFAF734A}"/>
                  </a:ext>
                </a:extLst>
              </p:cNvPr>
              <p:cNvSpPr txBox="1"/>
              <p:nvPr/>
            </p:nvSpPr>
            <p:spPr>
              <a:xfrm>
                <a:off x="1621759" y="3259294"/>
                <a:ext cx="2598821" cy="764312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1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1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  <m:sub>
                          <m:r>
                            <a:rPr lang="en-US" sz="21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𝑐𝑎𝑙𝑐𝑢𝑙𝑎𝑡𝑒𝑑</m:t>
                          </m:r>
                        </m:sub>
                        <m:sup>
                          <m:r>
                            <a:rPr lang="en-US" sz="21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1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&gt;</m:t>
                      </m:r>
                      <m:sSubSup>
                        <m:sSubSupPr>
                          <m:ctrlPr>
                            <a:rPr lang="en-US" sz="21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1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  <m:sub>
                          <m:r>
                            <a:rPr lang="en-US" sz="21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𝑡𝑎𝑏𝑢𝑙𝑎𝑟</m:t>
                          </m:r>
                        </m:sub>
                        <m:sup>
                          <m:r>
                            <a:rPr lang="en-US" sz="21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PK" sz="2100" dirty="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360D5CD-6F68-4A0C-B964-D872AFAF73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1759" y="3259294"/>
                <a:ext cx="2598821" cy="764312"/>
              </a:xfrm>
              <a:prstGeom prst="rect">
                <a:avLst/>
              </a:prstGeom>
              <a:blipFill>
                <a:blip r:embed="rId7"/>
                <a:stretch>
                  <a:fillRect b="-1613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P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0439A6A-01B3-4D6E-87CA-3B62246A9C74}"/>
                  </a:ext>
                </a:extLst>
              </p:cNvPr>
              <p:cNvSpPr txBox="1"/>
              <p:nvPr/>
            </p:nvSpPr>
            <p:spPr>
              <a:xfrm>
                <a:off x="1776047" y="4361839"/>
                <a:ext cx="2598821" cy="1061829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1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∴</m:t>
                    </m:r>
                  </m:oMath>
                </a14:m>
                <a:r>
                  <a:rPr lang="en-US" sz="2100" dirty="0">
                    <a:solidFill>
                      <a:srgbClr val="00B050"/>
                    </a:solidFill>
                    <a:ea typeface="Cambria Math" panose="02040503050406030204" pitchFamily="18" charset="0"/>
                  </a:rPr>
                  <a:t>we reject Null hypothesis and accept alternate hypothesis</a:t>
                </a:r>
                <a:endParaRPr lang="en-PK" sz="2100" dirty="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0439A6A-01B3-4D6E-87CA-3B62246A9C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6047" y="4361839"/>
                <a:ext cx="2598821" cy="1061829"/>
              </a:xfrm>
              <a:prstGeom prst="rect">
                <a:avLst/>
              </a:prstGeom>
              <a:blipFill>
                <a:blip r:embed="rId8"/>
                <a:stretch>
                  <a:fillRect l="-2415" t="-3529" r="-4348" b="-9412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PK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42664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4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63631A9-62D9-4966-9FC5-50DBA889C03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Analysis</a:t>
                </a:r>
                <a:endParaRPr lang="en-PK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63631A9-62D9-4966-9FC5-50DBA889C03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b="-33951"/>
                </a:stretch>
              </a:blipFill>
            </p:spPr>
            <p:txBody>
              <a:bodyPr/>
              <a:lstStyle/>
              <a:p>
                <a:r>
                  <a:rPr lang="en-P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8B6411-04C9-41CE-B5E2-DB42CA2C77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Since our computed value is above the tabular value, we can </a:t>
            </a:r>
            <a:r>
              <a:rPr lang="en-US" b="1" i="1" dirty="0">
                <a:solidFill>
                  <a:srgbClr val="FF0000"/>
                </a:solidFill>
              </a:rPr>
              <a:t>reject</a:t>
            </a:r>
            <a:r>
              <a:rPr lang="en-US" dirty="0"/>
              <a:t> the hypothesis that “</a:t>
            </a:r>
            <a:r>
              <a:rPr lang="en-US" i="1" dirty="0"/>
              <a:t>gender</a:t>
            </a:r>
            <a:r>
              <a:rPr lang="en-US" dirty="0"/>
              <a:t>” and “</a:t>
            </a:r>
            <a:r>
              <a:rPr lang="en-US" i="1" dirty="0"/>
              <a:t>preferred reading </a:t>
            </a:r>
            <a:r>
              <a:rPr lang="en-US" dirty="0"/>
              <a:t>” are </a:t>
            </a:r>
            <a:r>
              <a:rPr lang="en-US" b="1" i="1" dirty="0">
                <a:solidFill>
                  <a:srgbClr val="FF0000"/>
                </a:solidFill>
              </a:rPr>
              <a:t>independent</a:t>
            </a:r>
            <a:r>
              <a:rPr lang="en-US" dirty="0"/>
              <a:t> and conclude that the </a:t>
            </a:r>
            <a:r>
              <a:rPr lang="en-US" b="1" i="1" dirty="0">
                <a:solidFill>
                  <a:srgbClr val="FF00FF"/>
                </a:solidFill>
              </a:rPr>
              <a:t>two attributes are (strongly) correlated for the given group of people</a:t>
            </a:r>
            <a:r>
              <a:rPr lang="en-US" dirty="0"/>
              <a:t>.</a:t>
            </a:r>
            <a:endParaRPr lang="en-PK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264ED0-B50E-456B-98D3-1BEF9A72E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136649" y="6356351"/>
            <a:ext cx="361635" cy="307777"/>
          </a:xfrm>
          <a:prstGeom prst="rect">
            <a:avLst/>
          </a:prstGeom>
          <a:ln w="12700">
            <a:miter lim="400000"/>
          </a:ln>
        </p:spPr>
        <p:txBody>
          <a:bodyPr vert="horz" wrap="none" lIns="45719" tIns="45720" rIns="45719" bIns="45720" rtlCol="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464653"/>
                </a:solidFill>
                <a:effectLst/>
                <a:uFillTx/>
                <a:latin typeface="Gill Sans MT"/>
                <a:ea typeface="Gill Sans MT"/>
                <a:cs typeface="Gill Sans MT"/>
                <a:sym typeface="Gill Sans MT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 MT"/>
                <a:ea typeface="Gill Sans MT"/>
                <a:cs typeface="Gill Sans MT"/>
                <a:sym typeface="Gill Sans MT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 MT"/>
                <a:ea typeface="Gill Sans MT"/>
                <a:cs typeface="Gill Sans MT"/>
                <a:sym typeface="Gill Sans MT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 MT"/>
                <a:ea typeface="Gill Sans MT"/>
                <a:cs typeface="Gill Sans MT"/>
                <a:sym typeface="Gill Sans MT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 MT"/>
                <a:ea typeface="Gill Sans MT"/>
                <a:cs typeface="Gill Sans MT"/>
                <a:sym typeface="Gill Sans MT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 MT"/>
                <a:ea typeface="Gill Sans MT"/>
                <a:cs typeface="Gill Sans MT"/>
                <a:sym typeface="Gill Sans MT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 MT"/>
                <a:ea typeface="Gill Sans MT"/>
                <a:cs typeface="Gill Sans MT"/>
                <a:sym typeface="Gill Sans MT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 MT"/>
                <a:ea typeface="Gill Sans MT"/>
                <a:cs typeface="Gill Sans MT"/>
                <a:sym typeface="Gill Sans MT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fld id="{D1D8BA92-921E-4261-AD97-A03D4D041050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7FAC3A-481C-491F-8B38-5183E91786E7}"/>
              </a:ext>
            </a:extLst>
          </p:cNvPr>
          <p:cNvSpPr txBox="1"/>
          <p:nvPr/>
        </p:nvSpPr>
        <p:spPr>
          <a:xfrm>
            <a:off x="4338188" y="3562992"/>
            <a:ext cx="3561347" cy="73866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100" b="1" dirty="0"/>
              <a:t>Significance level can be changed but normally it is 5%</a:t>
            </a:r>
            <a:endParaRPr lang="en-PK" sz="2100" b="1" dirty="0"/>
          </a:p>
        </p:txBody>
      </p:sp>
    </p:spTree>
    <p:extLst>
      <p:ext uri="{BB962C8B-B14F-4D97-AF65-F5344CB8AC3E}">
        <p14:creationId xmlns:p14="http://schemas.microsoft.com/office/powerpoint/2010/main" val="405987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AD075C7-CB29-4CB1-80AA-236389651B6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Chi-Square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: Example 2</a:t>
                </a:r>
                <a:endParaRPr lang="en-PK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AD075C7-CB29-4CB1-80AA-236389651B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727" b="-33951"/>
                </a:stretch>
              </a:blipFill>
            </p:spPr>
            <p:txBody>
              <a:bodyPr/>
              <a:lstStyle/>
              <a:p>
                <a:r>
                  <a:rPr lang="en-P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8D8D9D-F8EC-4460-8200-F251469E2A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08222" y="4284970"/>
            <a:ext cx="9059778" cy="984853"/>
          </a:xfrm>
        </p:spPr>
        <p:txBody>
          <a:bodyPr>
            <a:normAutofit fontScale="85000" lnSpcReduction="20000"/>
          </a:bodyPr>
          <a:lstStyle/>
          <a:p>
            <a:r>
              <a:rPr lang="en-US" b="1" i="1" dirty="0"/>
              <a:t>Null Hypothesis: </a:t>
            </a:r>
            <a:r>
              <a:rPr lang="en-US" dirty="0"/>
              <a:t>There is no relation between “marital status” and “qualification”</a:t>
            </a:r>
          </a:p>
          <a:p>
            <a:r>
              <a:rPr lang="en-US" b="1" i="1" dirty="0"/>
              <a:t>Alternate Hypothesis: </a:t>
            </a:r>
            <a:r>
              <a:rPr lang="en-US" dirty="0"/>
              <a:t>There is significant relation between “marital status” and “qualification”</a:t>
            </a:r>
          </a:p>
          <a:p>
            <a:endParaRPr lang="en-PK" b="1" i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A2A197-5FE4-4DC2-BF29-8FE38ACFD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136649" y="6356351"/>
            <a:ext cx="361635" cy="307777"/>
          </a:xfrm>
          <a:prstGeom prst="rect">
            <a:avLst/>
          </a:prstGeom>
          <a:ln w="12700">
            <a:miter lim="400000"/>
          </a:ln>
        </p:spPr>
        <p:txBody>
          <a:bodyPr vert="horz" wrap="none" lIns="45719" tIns="45720" rIns="45719" bIns="45720" rtlCol="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464653"/>
                </a:solidFill>
                <a:effectLst/>
                <a:uFillTx/>
                <a:latin typeface="Gill Sans MT"/>
                <a:ea typeface="Gill Sans MT"/>
                <a:cs typeface="Gill Sans MT"/>
                <a:sym typeface="Gill Sans MT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 MT"/>
                <a:ea typeface="Gill Sans MT"/>
                <a:cs typeface="Gill Sans MT"/>
                <a:sym typeface="Gill Sans MT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 MT"/>
                <a:ea typeface="Gill Sans MT"/>
                <a:cs typeface="Gill Sans MT"/>
                <a:sym typeface="Gill Sans MT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 MT"/>
                <a:ea typeface="Gill Sans MT"/>
                <a:cs typeface="Gill Sans MT"/>
                <a:sym typeface="Gill Sans MT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 MT"/>
                <a:ea typeface="Gill Sans MT"/>
                <a:cs typeface="Gill Sans MT"/>
                <a:sym typeface="Gill Sans MT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 MT"/>
                <a:ea typeface="Gill Sans MT"/>
                <a:cs typeface="Gill Sans MT"/>
                <a:sym typeface="Gill Sans MT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 MT"/>
                <a:ea typeface="Gill Sans MT"/>
                <a:cs typeface="Gill Sans MT"/>
                <a:sym typeface="Gill Sans MT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 MT"/>
                <a:ea typeface="Gill Sans MT"/>
                <a:cs typeface="Gill Sans MT"/>
                <a:sym typeface="Gill Sans MT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fld id="{D1D8BA92-921E-4261-AD97-A03D4D041050}" type="slidenum">
              <a:rPr lang="en-US" smtClean="0"/>
              <a:pPr/>
              <a:t>39</a:t>
            </a:fld>
            <a:endParaRPr lang="en-US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B0AED3DD-CA24-4D3C-87B2-B10FC3B4E7E7}"/>
              </a:ext>
            </a:extLst>
          </p:cNvPr>
          <p:cNvGraphicFramePr>
            <a:graphicFrameLocks/>
          </p:cNvGraphicFramePr>
          <p:nvPr/>
        </p:nvGraphicFramePr>
        <p:xfrm>
          <a:off x="3600642" y="1768548"/>
          <a:ext cx="6550001" cy="179451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17440">
                  <a:extLst>
                    <a:ext uri="{9D8B030D-6E8A-4147-A177-3AD203B41FA5}">
                      <a16:colId xmlns:a16="http://schemas.microsoft.com/office/drawing/2014/main" val="1084151089"/>
                    </a:ext>
                  </a:extLst>
                </a:gridCol>
                <a:gridCol w="1232741">
                  <a:extLst>
                    <a:ext uri="{9D8B030D-6E8A-4147-A177-3AD203B41FA5}">
                      <a16:colId xmlns:a16="http://schemas.microsoft.com/office/drawing/2014/main" val="452378874"/>
                    </a:ext>
                  </a:extLst>
                </a:gridCol>
                <a:gridCol w="1060678">
                  <a:extLst>
                    <a:ext uri="{9D8B030D-6E8A-4147-A177-3AD203B41FA5}">
                      <a16:colId xmlns:a16="http://schemas.microsoft.com/office/drawing/2014/main" val="2141549383"/>
                    </a:ext>
                  </a:extLst>
                </a:gridCol>
                <a:gridCol w="834736">
                  <a:extLst>
                    <a:ext uri="{9D8B030D-6E8A-4147-A177-3AD203B41FA5}">
                      <a16:colId xmlns:a16="http://schemas.microsoft.com/office/drawing/2014/main" val="1951356992"/>
                    </a:ext>
                  </a:extLst>
                </a:gridCol>
                <a:gridCol w="888694">
                  <a:extLst>
                    <a:ext uri="{9D8B030D-6E8A-4147-A177-3AD203B41FA5}">
                      <a16:colId xmlns:a16="http://schemas.microsoft.com/office/drawing/2014/main" val="553798732"/>
                    </a:ext>
                  </a:extLst>
                </a:gridCol>
                <a:gridCol w="747018">
                  <a:extLst>
                    <a:ext uri="{9D8B030D-6E8A-4147-A177-3AD203B41FA5}">
                      <a16:colId xmlns:a16="http://schemas.microsoft.com/office/drawing/2014/main" val="3423720861"/>
                    </a:ext>
                  </a:extLst>
                </a:gridCol>
                <a:gridCol w="568694">
                  <a:extLst>
                    <a:ext uri="{9D8B030D-6E8A-4147-A177-3AD203B41FA5}">
                      <a16:colId xmlns:a16="http://schemas.microsoft.com/office/drawing/2014/main" val="2583937027"/>
                    </a:ext>
                  </a:extLst>
                </a:gridCol>
              </a:tblGrid>
              <a:tr h="388620">
                <a:tc>
                  <a:txBody>
                    <a:bodyPr/>
                    <a:lstStyle/>
                    <a:p>
                      <a:r>
                        <a:rPr lang="en-US" sz="1100" i="1" dirty="0"/>
                        <a:t>Qualification/Marital Status</a:t>
                      </a:r>
                      <a:endParaRPr lang="en-PK" sz="1100" i="1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i="1" dirty="0"/>
                        <a:t>Middle School</a:t>
                      </a:r>
                      <a:endParaRPr lang="en-PK" sz="1100" i="1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i="1" dirty="0"/>
                        <a:t>High School</a:t>
                      </a:r>
                      <a:endParaRPr lang="en-PK" sz="1100" i="1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i="1" dirty="0"/>
                        <a:t>BS</a:t>
                      </a:r>
                      <a:endParaRPr lang="en-PK" sz="1100" i="1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i="1" dirty="0"/>
                        <a:t>MS</a:t>
                      </a:r>
                      <a:endParaRPr lang="en-PK" sz="1100" i="1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i="1" dirty="0"/>
                        <a:t>PhD</a:t>
                      </a:r>
                      <a:endParaRPr lang="en-PK" sz="1100" i="1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Total</a:t>
                      </a:r>
                      <a:endParaRPr lang="en-PK" sz="1100" b="1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411972827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i="1" dirty="0"/>
                        <a:t>Never Married</a:t>
                      </a:r>
                      <a:endParaRPr lang="en-PK" sz="1100" i="1" dirty="0"/>
                    </a:p>
                  </a:txBody>
                  <a:tcPr marL="68580" marR="68580" marT="34290" marB="3429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18</a:t>
                      </a:r>
                      <a:endParaRPr lang="en-PK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36</a:t>
                      </a:r>
                      <a:endParaRPr lang="en-PK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21</a:t>
                      </a:r>
                      <a:endParaRPr lang="en-PK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9</a:t>
                      </a:r>
                      <a:endParaRPr lang="en-PK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6</a:t>
                      </a:r>
                      <a:endParaRPr lang="en-PK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b="1" dirty="0"/>
                        <a:t>90</a:t>
                      </a:r>
                      <a:endParaRPr lang="en-PK" sz="1100" b="1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492535826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i="1" dirty="0"/>
                        <a:t>Married</a:t>
                      </a:r>
                      <a:endParaRPr lang="en-PK" sz="1100" i="1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12</a:t>
                      </a:r>
                      <a:endParaRPr lang="en-PK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36</a:t>
                      </a:r>
                      <a:endParaRPr lang="en-PK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45</a:t>
                      </a:r>
                      <a:endParaRPr lang="en-PK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36</a:t>
                      </a:r>
                      <a:endParaRPr lang="en-PK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21</a:t>
                      </a:r>
                      <a:endParaRPr lang="en-PK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b="1" dirty="0"/>
                        <a:t>150</a:t>
                      </a:r>
                      <a:endParaRPr lang="en-PK" sz="1100" b="1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497029358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i="1" dirty="0"/>
                        <a:t>Divorced</a:t>
                      </a:r>
                      <a:endParaRPr lang="en-PK" sz="1100" i="1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6</a:t>
                      </a:r>
                      <a:endParaRPr lang="en-PK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9</a:t>
                      </a:r>
                      <a:endParaRPr lang="en-PK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9</a:t>
                      </a:r>
                      <a:endParaRPr lang="en-PK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3</a:t>
                      </a:r>
                      <a:endParaRPr lang="en-PK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3</a:t>
                      </a:r>
                      <a:endParaRPr lang="en-PK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b="1" dirty="0"/>
                        <a:t>30</a:t>
                      </a:r>
                      <a:endParaRPr lang="en-PK" sz="1100" b="1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741363453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i="1" dirty="0"/>
                        <a:t>Widowed</a:t>
                      </a:r>
                      <a:endParaRPr lang="en-PK" sz="1100" i="1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3</a:t>
                      </a:r>
                      <a:endParaRPr lang="en-PK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9</a:t>
                      </a:r>
                      <a:endParaRPr lang="en-PK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9</a:t>
                      </a:r>
                      <a:endParaRPr lang="en-PK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6</a:t>
                      </a:r>
                      <a:endParaRPr lang="en-PK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3</a:t>
                      </a:r>
                      <a:endParaRPr lang="en-PK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b="1" dirty="0"/>
                        <a:t>30</a:t>
                      </a:r>
                      <a:endParaRPr lang="en-PK" sz="1100" b="1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10011241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b="1" dirty="0"/>
                        <a:t>Total</a:t>
                      </a:r>
                      <a:endParaRPr lang="en-PK" sz="1100" b="1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b="1" dirty="0"/>
                        <a:t>39</a:t>
                      </a:r>
                      <a:endParaRPr lang="en-PK" sz="1100" b="1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b="1" dirty="0"/>
                        <a:t>90</a:t>
                      </a:r>
                      <a:endParaRPr lang="en-PK" sz="1100" b="1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b="1" dirty="0"/>
                        <a:t>84</a:t>
                      </a:r>
                      <a:endParaRPr lang="en-PK" sz="1100" b="1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b="1" dirty="0"/>
                        <a:t>54</a:t>
                      </a:r>
                      <a:endParaRPr lang="en-PK" sz="1100" b="1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b="1" dirty="0"/>
                        <a:t>33</a:t>
                      </a:r>
                      <a:endParaRPr lang="en-PK" sz="1100" b="1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b="1" dirty="0"/>
                        <a:t>300</a:t>
                      </a:r>
                      <a:endParaRPr lang="en-PK" sz="1100" b="1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684286023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A4FEC75A-DB38-45BF-A9AF-6ED2DC6C93A5}"/>
              </a:ext>
            </a:extLst>
          </p:cNvPr>
          <p:cNvSpPr txBox="1"/>
          <p:nvPr/>
        </p:nvSpPr>
        <p:spPr>
          <a:xfrm>
            <a:off x="1608222" y="5702089"/>
            <a:ext cx="259882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Credit: Vectors Academy</a:t>
            </a:r>
            <a:endParaRPr lang="en-PK" sz="135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983E00E-6293-4DFB-8777-5AA9BFAB3B3B}"/>
                  </a:ext>
                </a:extLst>
              </p:cNvPr>
              <p:cNvSpPr txBox="1"/>
              <p:nvPr/>
            </p:nvSpPr>
            <p:spPr>
              <a:xfrm>
                <a:off x="3921290" y="5139706"/>
                <a:ext cx="4368662" cy="369332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𝑺𝒊𝒈𝒏𝒊𝒇𝒊𝒄𝒂𝒏𝒄𝒆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𝑳𝒆𝒗𝒆𝒍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∝</m:t>
                          </m:r>
                        </m:e>
                      </m:d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𝟎𝟓</m:t>
                      </m:r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(</m:t>
                      </m:r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𝟓</m:t>
                      </m:r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%)</m:t>
                      </m:r>
                    </m:oMath>
                  </m:oMathPara>
                </a14:m>
                <a:endParaRPr lang="en-PK" b="1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983E00E-6293-4DFB-8777-5AA9BFAB3B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1290" y="5139706"/>
                <a:ext cx="4368662" cy="369332"/>
              </a:xfrm>
              <a:prstGeom prst="rect">
                <a:avLst/>
              </a:prstGeom>
              <a:blipFill>
                <a:blip r:embed="rId3"/>
                <a:stretch>
                  <a:fillRect b="-12903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P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858B7BD0-7866-4690-BBFA-5BF7F7E2FE73}"/>
              </a:ext>
            </a:extLst>
          </p:cNvPr>
          <p:cNvSpPr txBox="1"/>
          <p:nvPr/>
        </p:nvSpPr>
        <p:spPr>
          <a:xfrm>
            <a:off x="1608221" y="2341797"/>
            <a:ext cx="1888958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Observed Values</a:t>
            </a:r>
            <a:endParaRPr lang="en-PK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6601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Feature Selection - Wrappers</a:t>
            </a:r>
          </a:p>
        </p:txBody>
      </p:sp>
      <p:sp>
        <p:nvSpPr>
          <p:cNvPr id="3379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US" sz="2200" dirty="0">
                <a:ea typeface="ＭＳ Ｐゴシック" pitchFamily="1" charset="-128"/>
                <a:cs typeface="ＭＳ Ｐゴシック" pitchFamily="1" charset="-128"/>
              </a:rPr>
              <a:t>Exhaustive Search - Exhausting</a:t>
            </a:r>
          </a:p>
          <a:p>
            <a:pPr>
              <a:lnSpc>
                <a:spcPct val="80000"/>
              </a:lnSpc>
            </a:pPr>
            <a:r>
              <a:rPr lang="en-US" sz="2200" dirty="0">
                <a:ea typeface="ＭＳ Ｐゴシック" pitchFamily="1" charset="-128"/>
                <a:cs typeface="ＭＳ Ｐゴシック" pitchFamily="1" charset="-128"/>
              </a:rPr>
              <a:t>Forward Search – O(</a:t>
            </a:r>
            <a:r>
              <a:rPr lang="en-US" sz="2200" i="1" dirty="0">
                <a:ea typeface="ＭＳ Ｐゴシック" pitchFamily="1" charset="-128"/>
                <a:cs typeface="ＭＳ Ｐゴシック" pitchFamily="1" charset="-128"/>
              </a:rPr>
              <a:t>n</a:t>
            </a:r>
            <a:r>
              <a:rPr lang="en-US" sz="2200" i="1" baseline="30000" dirty="0">
                <a:ea typeface="ＭＳ Ｐゴシック" pitchFamily="1" charset="-128"/>
                <a:cs typeface="ＭＳ Ｐゴシック" pitchFamily="1" charset="-128"/>
              </a:rPr>
              <a:t>2</a:t>
            </a:r>
            <a:r>
              <a:rPr lang="en-US" sz="2200" dirty="0">
                <a:ea typeface="ＭＳ Ｐゴシック" pitchFamily="1" charset="-128"/>
                <a:cs typeface="ＭＳ Ｐゴシック" pitchFamily="1" charset="-128"/>
              </a:rPr>
              <a:t> </a:t>
            </a:r>
            <a:r>
              <a:rPr lang="en-US" sz="2000" dirty="0">
                <a:ea typeface="ＭＳ Ｐゴシック" pitchFamily="1" charset="-128"/>
                <a:cs typeface="ＭＳ Ｐゴシック" pitchFamily="1" charset="-128"/>
              </a:rPr>
              <a:t>· </a:t>
            </a:r>
            <a:r>
              <a:rPr lang="en-US" sz="2200" dirty="0">
                <a:ea typeface="ＭＳ Ｐゴシック" pitchFamily="1" charset="-128"/>
                <a:cs typeface="ＭＳ Ｐゴシック" pitchFamily="1" charset="-128"/>
              </a:rPr>
              <a:t>learning/testing time) - Greedy</a:t>
            </a:r>
          </a:p>
          <a:p>
            <a:pPr marL="914400" lvl="1" indent="-457200">
              <a:lnSpc>
                <a:spcPct val="80000"/>
              </a:lnSpc>
              <a:buFontTx/>
              <a:buAutoNum type="arabicPeriod"/>
            </a:pPr>
            <a:r>
              <a:rPr lang="en-US" sz="1900" dirty="0"/>
              <a:t>Score each feature by itself and add the best feature to the initially empty set </a:t>
            </a:r>
            <a:r>
              <a:rPr lang="en-US" sz="1900" i="1" dirty="0"/>
              <a:t>FS</a:t>
            </a:r>
            <a:r>
              <a:rPr lang="en-US" sz="1900" dirty="0"/>
              <a:t> (</a:t>
            </a:r>
            <a:r>
              <a:rPr lang="en-US" sz="1900" i="1" dirty="0"/>
              <a:t>FS</a:t>
            </a:r>
            <a:r>
              <a:rPr lang="en-US" sz="1900" dirty="0"/>
              <a:t> will be our final Feature Set)</a:t>
            </a:r>
          </a:p>
          <a:p>
            <a:pPr marL="914400" lvl="1" indent="-457200">
              <a:lnSpc>
                <a:spcPct val="80000"/>
              </a:lnSpc>
              <a:buFontTx/>
              <a:buAutoNum type="arabicPeriod"/>
            </a:pPr>
            <a:r>
              <a:rPr lang="en-US" sz="1900" dirty="0"/>
              <a:t>Try each subset consisting of the current </a:t>
            </a:r>
            <a:r>
              <a:rPr lang="en-US" sz="1900" i="1" dirty="0"/>
              <a:t>FS</a:t>
            </a:r>
            <a:r>
              <a:rPr lang="en-US" sz="1900" dirty="0"/>
              <a:t> plus one remaining feature and add the best feature to </a:t>
            </a:r>
            <a:r>
              <a:rPr lang="en-US" sz="1900" i="1" dirty="0"/>
              <a:t>FS</a:t>
            </a:r>
          </a:p>
          <a:p>
            <a:pPr marL="914400" lvl="1" indent="-457200">
              <a:lnSpc>
                <a:spcPct val="80000"/>
              </a:lnSpc>
              <a:buFontTx/>
              <a:buAutoNum type="arabicPeriod"/>
            </a:pPr>
            <a:r>
              <a:rPr lang="en-US" sz="1900" dirty="0"/>
              <a:t>Continue until stop getting significant improvement (over a window)</a:t>
            </a:r>
          </a:p>
          <a:p>
            <a:pPr>
              <a:lnSpc>
                <a:spcPct val="80000"/>
              </a:lnSpc>
            </a:pPr>
            <a:r>
              <a:rPr lang="en-US" sz="2200" dirty="0">
                <a:ea typeface="ＭＳ Ｐゴシック" pitchFamily="1" charset="-128"/>
                <a:cs typeface="ＭＳ Ｐゴシック" pitchFamily="1" charset="-128"/>
              </a:rPr>
              <a:t>Backward Search – O(</a:t>
            </a:r>
            <a:r>
              <a:rPr lang="en-US" sz="2200" i="1" dirty="0">
                <a:ea typeface="ＭＳ Ｐゴシック" pitchFamily="1" charset="-128"/>
                <a:cs typeface="ＭＳ Ｐゴシック" pitchFamily="1" charset="-128"/>
              </a:rPr>
              <a:t>n</a:t>
            </a:r>
            <a:r>
              <a:rPr lang="en-US" sz="2200" i="1" baseline="30000" dirty="0">
                <a:ea typeface="ＭＳ Ｐゴシック" pitchFamily="1" charset="-128"/>
                <a:cs typeface="ＭＳ Ｐゴシック" pitchFamily="1" charset="-128"/>
              </a:rPr>
              <a:t>2</a:t>
            </a:r>
            <a:r>
              <a:rPr lang="en-US" sz="2200" dirty="0">
                <a:ea typeface="ＭＳ Ｐゴシック" pitchFamily="1" charset="-128"/>
                <a:cs typeface="ＭＳ Ｐゴシック" pitchFamily="1" charset="-128"/>
              </a:rPr>
              <a:t> </a:t>
            </a:r>
            <a:r>
              <a:rPr lang="en-US" sz="2000" dirty="0">
                <a:ea typeface="ＭＳ Ｐゴシック" pitchFamily="1" charset="-128"/>
                <a:cs typeface="ＭＳ Ｐゴシック" pitchFamily="1" charset="-128"/>
              </a:rPr>
              <a:t>· </a:t>
            </a:r>
            <a:r>
              <a:rPr lang="en-US" sz="2200" dirty="0">
                <a:ea typeface="ＭＳ Ｐゴシック" pitchFamily="1" charset="-128"/>
                <a:cs typeface="ＭＳ Ｐゴシック" pitchFamily="1" charset="-128"/>
              </a:rPr>
              <a:t>learning/testing time) - Greedy</a:t>
            </a:r>
          </a:p>
          <a:p>
            <a:pPr marL="914400" lvl="1" indent="-457200">
              <a:lnSpc>
                <a:spcPct val="80000"/>
              </a:lnSpc>
              <a:buFontTx/>
              <a:buAutoNum type="arabicPeriod"/>
            </a:pPr>
            <a:r>
              <a:rPr lang="en-US" sz="1900" dirty="0"/>
              <a:t>Score the initial complete </a:t>
            </a:r>
            <a:r>
              <a:rPr lang="en-US" sz="1900" i="1" dirty="0"/>
              <a:t>FS</a:t>
            </a:r>
            <a:r>
              <a:rPr lang="en-US" sz="1900" dirty="0"/>
              <a:t> </a:t>
            </a:r>
          </a:p>
          <a:p>
            <a:pPr marL="914400" lvl="1" indent="-457200">
              <a:lnSpc>
                <a:spcPct val="80000"/>
              </a:lnSpc>
              <a:buFontTx/>
              <a:buAutoNum type="arabicPeriod"/>
            </a:pPr>
            <a:r>
              <a:rPr lang="en-US" sz="1900" dirty="0"/>
              <a:t>Try each subset consisting of the current </a:t>
            </a:r>
            <a:r>
              <a:rPr lang="en-US" sz="1900" i="1" dirty="0"/>
              <a:t>FS</a:t>
            </a:r>
            <a:r>
              <a:rPr lang="en-US" sz="1900" dirty="0"/>
              <a:t> minus one feature in </a:t>
            </a:r>
            <a:r>
              <a:rPr lang="en-US" sz="1900" i="1" dirty="0"/>
              <a:t>FS</a:t>
            </a:r>
            <a:r>
              <a:rPr lang="en-US" sz="1900" dirty="0"/>
              <a:t> and drop the feature from </a:t>
            </a:r>
            <a:r>
              <a:rPr lang="en-US" sz="1900" i="1" dirty="0"/>
              <a:t>FS</a:t>
            </a:r>
            <a:r>
              <a:rPr lang="en-US" sz="1900" dirty="0"/>
              <a:t> causing least decrease in accuracy</a:t>
            </a:r>
          </a:p>
          <a:p>
            <a:pPr marL="914400" lvl="1" indent="-457200">
              <a:lnSpc>
                <a:spcPct val="80000"/>
              </a:lnSpc>
              <a:buFontTx/>
              <a:buAutoNum type="arabicPeriod"/>
            </a:pPr>
            <a:r>
              <a:rPr lang="en-US" sz="1900" dirty="0"/>
              <a:t>Continue until dropping any feature causes a significant decreases in accuracy</a:t>
            </a:r>
          </a:p>
          <a:p>
            <a:pPr>
              <a:lnSpc>
                <a:spcPct val="80000"/>
              </a:lnSpc>
            </a:pPr>
            <a:r>
              <a:rPr lang="en-US" sz="2200" dirty="0">
                <a:ea typeface="ＭＳ Ｐゴシック" pitchFamily="1" charset="-128"/>
                <a:cs typeface="ＭＳ Ｐゴシック" pitchFamily="1" charset="-128"/>
              </a:rPr>
              <a:t>Branch and Bound and other heuristic approaches available</a:t>
            </a:r>
          </a:p>
        </p:txBody>
      </p:sp>
      <p:sp>
        <p:nvSpPr>
          <p:cNvPr id="33796" name="Footer Placeholder 3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>
                <a:latin typeface="Times New Roman" pitchFamily="1" charset="0"/>
              </a:rPr>
              <a:t>CS 270 - Feature Selection and Reduction</a:t>
            </a:r>
          </a:p>
        </p:txBody>
      </p:sp>
      <p:sp>
        <p:nvSpPr>
          <p:cNvPr id="33797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0A3C5121-6569-6E48-A4F8-7433CD67C10B}" type="slidenum">
              <a:rPr lang="en-US" smtClean="0">
                <a:latin typeface="Times New Roman" pitchFamily="1" charset="0"/>
              </a:rPr>
              <a:pPr/>
              <a:t>4</a:t>
            </a:fld>
            <a:endParaRPr lang="en-US">
              <a:latin typeface="Times New Roman" pitchFamily="1" charset="0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AD075C7-CB29-4CB1-80AA-236389651B6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Chi-Square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: Example 2</a:t>
                </a:r>
                <a:endParaRPr lang="en-PK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AD075C7-CB29-4CB1-80AA-236389651B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727" b="-33951"/>
                </a:stretch>
              </a:blipFill>
            </p:spPr>
            <p:txBody>
              <a:bodyPr/>
              <a:lstStyle/>
              <a:p>
                <a:r>
                  <a:rPr lang="en-P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A2A197-5FE4-4DC2-BF29-8FE38ACFD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136649" y="6356351"/>
            <a:ext cx="361635" cy="307777"/>
          </a:xfrm>
          <a:prstGeom prst="rect">
            <a:avLst/>
          </a:prstGeom>
          <a:ln w="12700">
            <a:miter lim="400000"/>
          </a:ln>
        </p:spPr>
        <p:txBody>
          <a:bodyPr vert="horz" wrap="none" lIns="45719" tIns="45720" rIns="45719" bIns="45720" rtlCol="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464653"/>
                </a:solidFill>
                <a:effectLst/>
                <a:uFillTx/>
                <a:latin typeface="Gill Sans MT"/>
                <a:ea typeface="Gill Sans MT"/>
                <a:cs typeface="Gill Sans MT"/>
                <a:sym typeface="Gill Sans MT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 MT"/>
                <a:ea typeface="Gill Sans MT"/>
                <a:cs typeface="Gill Sans MT"/>
                <a:sym typeface="Gill Sans MT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 MT"/>
                <a:ea typeface="Gill Sans MT"/>
                <a:cs typeface="Gill Sans MT"/>
                <a:sym typeface="Gill Sans MT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 MT"/>
                <a:ea typeface="Gill Sans MT"/>
                <a:cs typeface="Gill Sans MT"/>
                <a:sym typeface="Gill Sans MT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 MT"/>
                <a:ea typeface="Gill Sans MT"/>
                <a:cs typeface="Gill Sans MT"/>
                <a:sym typeface="Gill Sans MT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 MT"/>
                <a:ea typeface="Gill Sans MT"/>
                <a:cs typeface="Gill Sans MT"/>
                <a:sym typeface="Gill Sans MT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 MT"/>
                <a:ea typeface="Gill Sans MT"/>
                <a:cs typeface="Gill Sans MT"/>
                <a:sym typeface="Gill Sans MT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 MT"/>
                <a:ea typeface="Gill Sans MT"/>
                <a:cs typeface="Gill Sans MT"/>
                <a:sym typeface="Gill Sans MT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fld id="{D1D8BA92-921E-4261-AD97-A03D4D041050}" type="slidenum">
              <a:rPr lang="en-US" smtClean="0"/>
              <a:pPr/>
              <a:t>40</a:t>
            </a:fld>
            <a:endParaRPr lang="en-US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B0AED3DD-CA24-4D3C-87B2-B10FC3B4E7E7}"/>
              </a:ext>
            </a:extLst>
          </p:cNvPr>
          <p:cNvGraphicFramePr>
            <a:graphicFrameLocks/>
          </p:cNvGraphicFramePr>
          <p:nvPr/>
        </p:nvGraphicFramePr>
        <p:xfrm>
          <a:off x="3600642" y="1768548"/>
          <a:ext cx="6550001" cy="179451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17440">
                  <a:extLst>
                    <a:ext uri="{9D8B030D-6E8A-4147-A177-3AD203B41FA5}">
                      <a16:colId xmlns:a16="http://schemas.microsoft.com/office/drawing/2014/main" val="1084151089"/>
                    </a:ext>
                  </a:extLst>
                </a:gridCol>
                <a:gridCol w="1232741">
                  <a:extLst>
                    <a:ext uri="{9D8B030D-6E8A-4147-A177-3AD203B41FA5}">
                      <a16:colId xmlns:a16="http://schemas.microsoft.com/office/drawing/2014/main" val="452378874"/>
                    </a:ext>
                  </a:extLst>
                </a:gridCol>
                <a:gridCol w="1060678">
                  <a:extLst>
                    <a:ext uri="{9D8B030D-6E8A-4147-A177-3AD203B41FA5}">
                      <a16:colId xmlns:a16="http://schemas.microsoft.com/office/drawing/2014/main" val="2141549383"/>
                    </a:ext>
                  </a:extLst>
                </a:gridCol>
                <a:gridCol w="834736">
                  <a:extLst>
                    <a:ext uri="{9D8B030D-6E8A-4147-A177-3AD203B41FA5}">
                      <a16:colId xmlns:a16="http://schemas.microsoft.com/office/drawing/2014/main" val="1951356992"/>
                    </a:ext>
                  </a:extLst>
                </a:gridCol>
                <a:gridCol w="888694">
                  <a:extLst>
                    <a:ext uri="{9D8B030D-6E8A-4147-A177-3AD203B41FA5}">
                      <a16:colId xmlns:a16="http://schemas.microsoft.com/office/drawing/2014/main" val="553798732"/>
                    </a:ext>
                  </a:extLst>
                </a:gridCol>
                <a:gridCol w="747018">
                  <a:extLst>
                    <a:ext uri="{9D8B030D-6E8A-4147-A177-3AD203B41FA5}">
                      <a16:colId xmlns:a16="http://schemas.microsoft.com/office/drawing/2014/main" val="3423720861"/>
                    </a:ext>
                  </a:extLst>
                </a:gridCol>
                <a:gridCol w="568694">
                  <a:extLst>
                    <a:ext uri="{9D8B030D-6E8A-4147-A177-3AD203B41FA5}">
                      <a16:colId xmlns:a16="http://schemas.microsoft.com/office/drawing/2014/main" val="2583937027"/>
                    </a:ext>
                  </a:extLst>
                </a:gridCol>
              </a:tblGrid>
              <a:tr h="388620">
                <a:tc>
                  <a:txBody>
                    <a:bodyPr/>
                    <a:lstStyle/>
                    <a:p>
                      <a:r>
                        <a:rPr lang="en-US" sz="1100" i="1" dirty="0"/>
                        <a:t>Qualification/Marital Status</a:t>
                      </a:r>
                      <a:endParaRPr lang="en-PK" sz="1100" i="1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i="1" dirty="0"/>
                        <a:t>Middle School</a:t>
                      </a:r>
                      <a:endParaRPr lang="en-PK" sz="1100" i="1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i="1" dirty="0"/>
                        <a:t>High School</a:t>
                      </a:r>
                      <a:endParaRPr lang="en-PK" sz="1100" i="1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i="1" dirty="0"/>
                        <a:t>BS</a:t>
                      </a:r>
                      <a:endParaRPr lang="en-PK" sz="1100" i="1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i="1" dirty="0"/>
                        <a:t>MS</a:t>
                      </a:r>
                      <a:endParaRPr lang="en-PK" sz="1100" i="1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i="1" dirty="0"/>
                        <a:t>PhD</a:t>
                      </a:r>
                      <a:endParaRPr lang="en-PK" sz="1100" i="1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Total</a:t>
                      </a:r>
                      <a:endParaRPr lang="en-PK" sz="1100" b="1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411972827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i="1" dirty="0"/>
                        <a:t>Never Married</a:t>
                      </a:r>
                      <a:endParaRPr lang="en-PK" sz="1100" i="1" dirty="0"/>
                    </a:p>
                  </a:txBody>
                  <a:tcPr marL="68580" marR="68580" marT="34290" marB="3429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18</a:t>
                      </a:r>
                      <a:endParaRPr lang="en-PK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36</a:t>
                      </a:r>
                      <a:endParaRPr lang="en-PK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21</a:t>
                      </a:r>
                      <a:endParaRPr lang="en-PK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9</a:t>
                      </a:r>
                      <a:endParaRPr lang="en-PK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6</a:t>
                      </a:r>
                      <a:endParaRPr lang="en-PK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b="1" dirty="0"/>
                        <a:t>90</a:t>
                      </a:r>
                      <a:endParaRPr lang="en-PK" sz="1100" b="1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492535826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i="1" dirty="0"/>
                        <a:t>Married</a:t>
                      </a:r>
                      <a:endParaRPr lang="en-PK" sz="1100" i="1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12</a:t>
                      </a:r>
                      <a:endParaRPr lang="en-PK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36</a:t>
                      </a:r>
                      <a:endParaRPr lang="en-PK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45</a:t>
                      </a:r>
                      <a:endParaRPr lang="en-PK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36</a:t>
                      </a:r>
                      <a:endParaRPr lang="en-PK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21</a:t>
                      </a:r>
                      <a:endParaRPr lang="en-PK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b="1" dirty="0"/>
                        <a:t>150</a:t>
                      </a:r>
                      <a:endParaRPr lang="en-PK" sz="1100" b="1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497029358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i="1" dirty="0"/>
                        <a:t>Divorced</a:t>
                      </a:r>
                      <a:endParaRPr lang="en-PK" sz="1100" i="1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6</a:t>
                      </a:r>
                      <a:endParaRPr lang="en-PK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9</a:t>
                      </a:r>
                      <a:endParaRPr lang="en-PK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9</a:t>
                      </a:r>
                      <a:endParaRPr lang="en-PK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3</a:t>
                      </a:r>
                      <a:endParaRPr lang="en-PK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3</a:t>
                      </a:r>
                      <a:endParaRPr lang="en-PK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b="1" dirty="0"/>
                        <a:t>30</a:t>
                      </a:r>
                      <a:endParaRPr lang="en-PK" sz="1100" b="1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741363453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i="1" dirty="0"/>
                        <a:t>Widowed</a:t>
                      </a:r>
                      <a:endParaRPr lang="en-PK" sz="1100" i="1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3</a:t>
                      </a:r>
                      <a:endParaRPr lang="en-PK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9</a:t>
                      </a:r>
                      <a:endParaRPr lang="en-PK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9</a:t>
                      </a:r>
                      <a:endParaRPr lang="en-PK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6</a:t>
                      </a:r>
                      <a:endParaRPr lang="en-PK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3</a:t>
                      </a:r>
                      <a:endParaRPr lang="en-PK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b="1" dirty="0"/>
                        <a:t>30</a:t>
                      </a:r>
                      <a:endParaRPr lang="en-PK" sz="1100" b="1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10011241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b="1" dirty="0"/>
                        <a:t>Total</a:t>
                      </a:r>
                      <a:endParaRPr lang="en-PK" sz="1100" b="1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b="1" dirty="0"/>
                        <a:t>39</a:t>
                      </a:r>
                      <a:endParaRPr lang="en-PK" sz="1100" b="1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b="1" dirty="0"/>
                        <a:t>90</a:t>
                      </a:r>
                      <a:endParaRPr lang="en-PK" sz="1100" b="1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b="1" dirty="0"/>
                        <a:t>84</a:t>
                      </a:r>
                      <a:endParaRPr lang="en-PK" sz="1100" b="1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b="1" dirty="0"/>
                        <a:t>54</a:t>
                      </a:r>
                      <a:endParaRPr lang="en-PK" sz="1100" b="1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b="1" dirty="0"/>
                        <a:t>33</a:t>
                      </a:r>
                      <a:endParaRPr lang="en-PK" sz="1100" b="1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b="1" dirty="0"/>
                        <a:t>300</a:t>
                      </a:r>
                      <a:endParaRPr lang="en-PK" sz="1100" b="1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684286023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A4FEC75A-DB38-45BF-A9AF-6ED2DC6C93A5}"/>
              </a:ext>
            </a:extLst>
          </p:cNvPr>
          <p:cNvSpPr txBox="1"/>
          <p:nvPr/>
        </p:nvSpPr>
        <p:spPr>
          <a:xfrm>
            <a:off x="1608222" y="5702089"/>
            <a:ext cx="259882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Credit: Vectors Academy</a:t>
            </a:r>
            <a:endParaRPr lang="en-PK" sz="135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8B7BD0-7866-4690-BBFA-5BF7F7E2FE73}"/>
              </a:ext>
            </a:extLst>
          </p:cNvPr>
          <p:cNvSpPr txBox="1"/>
          <p:nvPr/>
        </p:nvSpPr>
        <p:spPr>
          <a:xfrm>
            <a:off x="1608221" y="2341797"/>
            <a:ext cx="1888958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Observed Values</a:t>
            </a:r>
            <a:endParaRPr lang="en-PK" b="1" dirty="0">
              <a:solidFill>
                <a:srgbClr val="00B05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9" name="Table 5">
                <a:extLst>
                  <a:ext uri="{FF2B5EF4-FFF2-40B4-BE49-F238E27FC236}">
                    <a16:creationId xmlns:a16="http://schemas.microsoft.com/office/drawing/2014/main" id="{850D7837-DE77-4476-9C7F-0922D8B4C30C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3600643" y="3747484"/>
              <a:ext cx="5981307" cy="179285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217440">
                      <a:extLst>
                        <a:ext uri="{9D8B030D-6E8A-4147-A177-3AD203B41FA5}">
                          <a16:colId xmlns:a16="http://schemas.microsoft.com/office/drawing/2014/main" val="1084151089"/>
                        </a:ext>
                      </a:extLst>
                    </a:gridCol>
                    <a:gridCol w="1232741">
                      <a:extLst>
                        <a:ext uri="{9D8B030D-6E8A-4147-A177-3AD203B41FA5}">
                          <a16:colId xmlns:a16="http://schemas.microsoft.com/office/drawing/2014/main" val="452378874"/>
                        </a:ext>
                      </a:extLst>
                    </a:gridCol>
                    <a:gridCol w="1060678">
                      <a:extLst>
                        <a:ext uri="{9D8B030D-6E8A-4147-A177-3AD203B41FA5}">
                          <a16:colId xmlns:a16="http://schemas.microsoft.com/office/drawing/2014/main" val="2141549383"/>
                        </a:ext>
                      </a:extLst>
                    </a:gridCol>
                    <a:gridCol w="834736">
                      <a:extLst>
                        <a:ext uri="{9D8B030D-6E8A-4147-A177-3AD203B41FA5}">
                          <a16:colId xmlns:a16="http://schemas.microsoft.com/office/drawing/2014/main" val="1951356992"/>
                        </a:ext>
                      </a:extLst>
                    </a:gridCol>
                    <a:gridCol w="888694">
                      <a:extLst>
                        <a:ext uri="{9D8B030D-6E8A-4147-A177-3AD203B41FA5}">
                          <a16:colId xmlns:a16="http://schemas.microsoft.com/office/drawing/2014/main" val="553798732"/>
                        </a:ext>
                      </a:extLst>
                    </a:gridCol>
                    <a:gridCol w="747018">
                      <a:extLst>
                        <a:ext uri="{9D8B030D-6E8A-4147-A177-3AD203B41FA5}">
                          <a16:colId xmlns:a16="http://schemas.microsoft.com/office/drawing/2014/main" val="3423720861"/>
                        </a:ext>
                      </a:extLst>
                    </a:gridCol>
                  </a:tblGrid>
                  <a:tr h="388620">
                    <a:tc>
                      <a:txBody>
                        <a:bodyPr/>
                        <a:lstStyle/>
                        <a:p>
                          <a:r>
                            <a:rPr lang="en-US" sz="1100" i="1" dirty="0"/>
                            <a:t>Qualification/Marital Status</a:t>
                          </a:r>
                          <a:endParaRPr lang="en-PK" sz="1100" i="1" dirty="0"/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i="1" dirty="0"/>
                            <a:t>Middle School</a:t>
                          </a:r>
                          <a:endParaRPr lang="en-PK" sz="1100" i="1" dirty="0"/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i="1" dirty="0"/>
                            <a:t>High School</a:t>
                          </a:r>
                          <a:endParaRPr lang="en-PK" sz="1100" i="1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i="1" dirty="0"/>
                            <a:t>BS</a:t>
                          </a:r>
                          <a:endParaRPr lang="en-PK" sz="1100" i="1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i="1" dirty="0"/>
                            <a:t>MS</a:t>
                          </a:r>
                          <a:endParaRPr lang="en-PK" sz="1100" i="1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i="1" dirty="0"/>
                            <a:t>PhD</a:t>
                          </a:r>
                          <a:endParaRPr lang="en-PK" sz="1100" i="1" dirty="0"/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411972827"/>
                      </a:ext>
                    </a:extLst>
                  </a:tr>
                  <a:tr h="532448">
                    <a:tc>
                      <a:txBody>
                        <a:bodyPr/>
                        <a:lstStyle/>
                        <a:p>
                          <a:r>
                            <a:rPr lang="en-US" sz="1100" i="1" dirty="0"/>
                            <a:t>Never Married</a:t>
                          </a:r>
                          <a:endParaRPr lang="en-PK" sz="1100" i="1" dirty="0"/>
                        </a:p>
                      </a:txBody>
                      <a:tcPr marL="68580" marR="68580" marT="34290" marB="34290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1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100" b="0" i="1" dirty="0" smtClean="0">
                                        <a:latin typeface="Cambria Math" panose="02040503050406030204" pitchFamily="18" charset="0"/>
                                      </a:rPr>
                                      <m:t>90×39</m:t>
                                    </m:r>
                                  </m:num>
                                  <m:den>
                                    <m:r>
                                      <a:rPr lang="en-US" sz="1100" b="0" i="1" dirty="0" smtClean="0">
                                        <a:latin typeface="Cambria Math" panose="02040503050406030204" pitchFamily="18" charset="0"/>
                                      </a:rPr>
                                      <m:t>300</m:t>
                                    </m:r>
                                  </m:den>
                                </m:f>
                                <m:r>
                                  <a:rPr lang="en-US" sz="1100" b="0" i="1" dirty="0" smtClean="0">
                                    <a:latin typeface="Cambria Math" panose="02040503050406030204" pitchFamily="18" charset="0"/>
                                  </a:rPr>
                                  <m:t>=11.7</m:t>
                                </m:r>
                              </m:oMath>
                            </m:oMathPara>
                          </a14:m>
                          <a:endParaRPr lang="en-PK" sz="11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1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100" b="0" i="1" dirty="0" smtClean="0">
                                        <a:latin typeface="Cambria Math" panose="02040503050406030204" pitchFamily="18" charset="0"/>
                                      </a:rPr>
                                      <m:t>90×90</m:t>
                                    </m:r>
                                  </m:num>
                                  <m:den>
                                    <m:r>
                                      <a:rPr lang="en-US" sz="1100" b="0" i="1" dirty="0" smtClean="0">
                                        <a:latin typeface="Cambria Math" panose="02040503050406030204" pitchFamily="18" charset="0"/>
                                      </a:rPr>
                                      <m:t>300</m:t>
                                    </m:r>
                                  </m:den>
                                </m:f>
                                <m:r>
                                  <a:rPr lang="en-US" sz="1100" b="0" i="1" dirty="0" smtClean="0">
                                    <a:latin typeface="Cambria Math" panose="02040503050406030204" pitchFamily="18" charset="0"/>
                                  </a:rPr>
                                  <m:t>=27</m:t>
                                </m:r>
                              </m:oMath>
                            </m:oMathPara>
                          </a14:m>
                          <a:endParaRPr lang="en-PK" sz="11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1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100" b="0" i="1" dirty="0" smtClean="0">
                                        <a:latin typeface="Cambria Math" panose="02040503050406030204" pitchFamily="18" charset="0"/>
                                      </a:rPr>
                                      <m:t>90×84</m:t>
                                    </m:r>
                                  </m:num>
                                  <m:den>
                                    <m:r>
                                      <a:rPr lang="en-US" sz="1100" b="0" i="1" dirty="0" smtClean="0">
                                        <a:latin typeface="Cambria Math" panose="02040503050406030204" pitchFamily="18" charset="0"/>
                                      </a:rPr>
                                      <m:t>300</m:t>
                                    </m:r>
                                  </m:den>
                                </m:f>
                                <m:r>
                                  <a:rPr lang="en-US" sz="1100" b="0" i="1" dirty="0" smtClean="0">
                                    <a:latin typeface="Cambria Math" panose="02040503050406030204" pitchFamily="18" charset="0"/>
                                  </a:rPr>
                                  <m:t>=25.2</m:t>
                                </m:r>
                              </m:oMath>
                            </m:oMathPara>
                          </a14:m>
                          <a:endParaRPr lang="en-PK" sz="11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1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100" b="0" i="1" dirty="0" smtClean="0">
                                        <a:latin typeface="Cambria Math" panose="02040503050406030204" pitchFamily="18" charset="0"/>
                                      </a:rPr>
                                      <m:t>90×54</m:t>
                                    </m:r>
                                  </m:num>
                                  <m:den>
                                    <m:r>
                                      <a:rPr lang="en-US" sz="1100" b="0" i="1" dirty="0" smtClean="0">
                                        <a:latin typeface="Cambria Math" panose="02040503050406030204" pitchFamily="18" charset="0"/>
                                      </a:rPr>
                                      <m:t>300</m:t>
                                    </m:r>
                                  </m:den>
                                </m:f>
                                <m:r>
                                  <a:rPr lang="en-US" sz="1100" b="0" i="1" dirty="0" smtClean="0">
                                    <a:latin typeface="Cambria Math" panose="02040503050406030204" pitchFamily="18" charset="0"/>
                                  </a:rPr>
                                  <m:t>=16.2</m:t>
                                </m:r>
                              </m:oMath>
                            </m:oMathPara>
                          </a14:m>
                          <a:endParaRPr lang="en-PK" sz="11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1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100" b="0" i="1" dirty="0" smtClean="0">
                                        <a:latin typeface="Cambria Math" panose="02040503050406030204" pitchFamily="18" charset="0"/>
                                      </a:rPr>
                                      <m:t>90×33</m:t>
                                    </m:r>
                                  </m:num>
                                  <m:den>
                                    <m:r>
                                      <a:rPr lang="en-US" sz="1100" b="0" i="1" dirty="0" smtClean="0">
                                        <a:latin typeface="Cambria Math" panose="02040503050406030204" pitchFamily="18" charset="0"/>
                                      </a:rPr>
                                      <m:t>300</m:t>
                                    </m:r>
                                  </m:den>
                                </m:f>
                                <m:r>
                                  <a:rPr lang="en-US" sz="1100" b="0" i="1" dirty="0" smtClean="0">
                                    <a:latin typeface="Cambria Math" panose="02040503050406030204" pitchFamily="18" charset="0"/>
                                  </a:rPr>
                                  <m:t>=9.9</m:t>
                                </m:r>
                              </m:oMath>
                            </m:oMathPara>
                          </a14:m>
                          <a:endParaRPr lang="en-PK" sz="1100" dirty="0"/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492535826"/>
                      </a:ext>
                    </a:extLst>
                  </a:tr>
                  <a:tr h="278130">
                    <a:tc>
                      <a:txBody>
                        <a:bodyPr/>
                        <a:lstStyle/>
                        <a:p>
                          <a:r>
                            <a:rPr lang="en-US" sz="1100" i="1" dirty="0"/>
                            <a:t>Married</a:t>
                          </a:r>
                          <a:endParaRPr lang="en-PK" sz="1100" i="1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endParaRPr lang="en-PK" sz="11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endParaRPr lang="en-PK" sz="11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endParaRPr lang="en-PK" sz="11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endParaRPr lang="en-PK" sz="11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endParaRPr lang="en-PK" sz="1100" dirty="0"/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1497029358"/>
                      </a:ext>
                    </a:extLst>
                  </a:tr>
                  <a:tr h="278130">
                    <a:tc>
                      <a:txBody>
                        <a:bodyPr/>
                        <a:lstStyle/>
                        <a:p>
                          <a:r>
                            <a:rPr lang="en-US" sz="1100" i="1" dirty="0"/>
                            <a:t>Divorced</a:t>
                          </a:r>
                          <a:endParaRPr lang="en-PK" sz="1100" i="1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endParaRPr lang="en-PK" sz="11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endParaRPr lang="en-PK" sz="11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endParaRPr lang="en-PK" sz="11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endParaRPr lang="en-PK" sz="11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endParaRPr lang="en-PK" sz="1100" dirty="0"/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741363453"/>
                      </a:ext>
                    </a:extLst>
                  </a:tr>
                  <a:tr h="278130">
                    <a:tc>
                      <a:txBody>
                        <a:bodyPr/>
                        <a:lstStyle/>
                        <a:p>
                          <a:r>
                            <a:rPr lang="en-US" sz="1100" i="1" dirty="0"/>
                            <a:t>Widowed</a:t>
                          </a:r>
                          <a:endParaRPr lang="en-PK" sz="1100" i="1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endParaRPr lang="en-PK" sz="11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endParaRPr lang="en-PK" sz="11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endParaRPr lang="en-PK" sz="11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endParaRPr lang="en-PK" sz="11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endParaRPr lang="en-PK" sz="1100" dirty="0"/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10011241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9" name="Table 5">
                <a:extLst>
                  <a:ext uri="{FF2B5EF4-FFF2-40B4-BE49-F238E27FC236}">
                    <a16:creationId xmlns:a16="http://schemas.microsoft.com/office/drawing/2014/main" id="{850D7837-DE77-4476-9C7F-0922D8B4C30C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3600643" y="3747484"/>
              <a:ext cx="5981307" cy="179285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217440">
                      <a:extLst>
                        <a:ext uri="{9D8B030D-6E8A-4147-A177-3AD203B41FA5}">
                          <a16:colId xmlns:a16="http://schemas.microsoft.com/office/drawing/2014/main" val="1084151089"/>
                        </a:ext>
                      </a:extLst>
                    </a:gridCol>
                    <a:gridCol w="1232741">
                      <a:extLst>
                        <a:ext uri="{9D8B030D-6E8A-4147-A177-3AD203B41FA5}">
                          <a16:colId xmlns:a16="http://schemas.microsoft.com/office/drawing/2014/main" val="452378874"/>
                        </a:ext>
                      </a:extLst>
                    </a:gridCol>
                    <a:gridCol w="1060678">
                      <a:extLst>
                        <a:ext uri="{9D8B030D-6E8A-4147-A177-3AD203B41FA5}">
                          <a16:colId xmlns:a16="http://schemas.microsoft.com/office/drawing/2014/main" val="2141549383"/>
                        </a:ext>
                      </a:extLst>
                    </a:gridCol>
                    <a:gridCol w="834736">
                      <a:extLst>
                        <a:ext uri="{9D8B030D-6E8A-4147-A177-3AD203B41FA5}">
                          <a16:colId xmlns:a16="http://schemas.microsoft.com/office/drawing/2014/main" val="1951356992"/>
                        </a:ext>
                      </a:extLst>
                    </a:gridCol>
                    <a:gridCol w="888694">
                      <a:extLst>
                        <a:ext uri="{9D8B030D-6E8A-4147-A177-3AD203B41FA5}">
                          <a16:colId xmlns:a16="http://schemas.microsoft.com/office/drawing/2014/main" val="553798732"/>
                        </a:ext>
                      </a:extLst>
                    </a:gridCol>
                    <a:gridCol w="747018">
                      <a:extLst>
                        <a:ext uri="{9D8B030D-6E8A-4147-A177-3AD203B41FA5}">
                          <a16:colId xmlns:a16="http://schemas.microsoft.com/office/drawing/2014/main" val="3423720861"/>
                        </a:ext>
                      </a:extLst>
                    </a:gridCol>
                  </a:tblGrid>
                  <a:tr h="403860">
                    <a:tc>
                      <a:txBody>
                        <a:bodyPr/>
                        <a:lstStyle/>
                        <a:p>
                          <a:r>
                            <a:rPr lang="en-US" sz="1100" i="1" dirty="0"/>
                            <a:t>Qualification/Marital Status</a:t>
                          </a:r>
                          <a:endParaRPr lang="en-PK" sz="1100" i="1" dirty="0"/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i="1" dirty="0"/>
                            <a:t>Middle School</a:t>
                          </a:r>
                          <a:endParaRPr lang="en-PK" sz="1100" i="1" dirty="0"/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i="1" dirty="0"/>
                            <a:t>High School</a:t>
                          </a:r>
                          <a:endParaRPr lang="en-PK" sz="1100" i="1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i="1" dirty="0"/>
                            <a:t>BS</a:t>
                          </a:r>
                          <a:endParaRPr lang="en-PK" sz="1100" i="1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i="1" dirty="0"/>
                            <a:t>MS</a:t>
                          </a:r>
                          <a:endParaRPr lang="en-PK" sz="1100" i="1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i="1" dirty="0"/>
                            <a:t>PhD</a:t>
                          </a:r>
                          <a:endParaRPr lang="en-PK" sz="1100" i="1" dirty="0"/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411972827"/>
                      </a:ext>
                    </a:extLst>
                  </a:tr>
                  <a:tr h="554609">
                    <a:tc>
                      <a:txBody>
                        <a:bodyPr/>
                        <a:lstStyle/>
                        <a:p>
                          <a:r>
                            <a:rPr lang="en-US" sz="1100" i="1" dirty="0"/>
                            <a:t>Never Married</a:t>
                          </a:r>
                          <a:endParaRPr lang="en-PK" sz="1100" i="1" dirty="0"/>
                        </a:p>
                      </a:txBody>
                      <a:tcPr marL="68580" marR="68580" marT="34290" marB="34290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PK"/>
                        </a:p>
                      </a:txBody>
                      <a:tcPr marL="68580" marR="68580" marT="34290" marB="34290">
                        <a:blipFill>
                          <a:blip r:embed="rId3"/>
                          <a:stretch>
                            <a:fillRect l="-100000" t="-75000" r="-288660" b="-152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PK"/>
                        </a:p>
                      </a:txBody>
                      <a:tcPr marL="68580" marR="68580" marT="34290" marB="34290">
                        <a:blipFill>
                          <a:blip r:embed="rId3"/>
                          <a:stretch>
                            <a:fillRect l="-230952" t="-75000" r="-233333" b="-152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PK"/>
                        </a:p>
                      </a:txBody>
                      <a:tcPr marL="68580" marR="68580" marT="34290" marB="34290">
                        <a:blipFill>
                          <a:blip r:embed="rId3"/>
                          <a:stretch>
                            <a:fillRect l="-421212" t="-75000" r="-196970" b="-152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PK"/>
                        </a:p>
                      </a:txBody>
                      <a:tcPr marL="68580" marR="68580" marT="34290" marB="34290">
                        <a:blipFill>
                          <a:blip r:embed="rId3"/>
                          <a:stretch>
                            <a:fillRect l="-491429" t="-75000" r="-85714" b="-152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PK"/>
                        </a:p>
                      </a:txBody>
                      <a:tcPr marL="68580" marR="68580" marT="34290" marB="34290">
                        <a:blipFill>
                          <a:blip r:embed="rId3"/>
                          <a:stretch>
                            <a:fillRect l="-701695" t="-75000" r="-1695" b="-15227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92535826"/>
                      </a:ext>
                    </a:extLst>
                  </a:tr>
                  <a:tr h="278130">
                    <a:tc>
                      <a:txBody>
                        <a:bodyPr/>
                        <a:lstStyle/>
                        <a:p>
                          <a:r>
                            <a:rPr lang="en-US" sz="1100" i="1" dirty="0"/>
                            <a:t>Married</a:t>
                          </a:r>
                          <a:endParaRPr lang="en-PK" sz="1100" i="1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endParaRPr lang="en-PK" sz="11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endParaRPr lang="en-PK" sz="11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endParaRPr lang="en-PK" sz="11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endParaRPr lang="en-PK" sz="11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endParaRPr lang="en-PK" sz="1100" dirty="0"/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1497029358"/>
                      </a:ext>
                    </a:extLst>
                  </a:tr>
                  <a:tr h="278130">
                    <a:tc>
                      <a:txBody>
                        <a:bodyPr/>
                        <a:lstStyle/>
                        <a:p>
                          <a:r>
                            <a:rPr lang="en-US" sz="1100" i="1" dirty="0"/>
                            <a:t>Divorced</a:t>
                          </a:r>
                          <a:endParaRPr lang="en-PK" sz="1100" i="1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endParaRPr lang="en-PK" sz="11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endParaRPr lang="en-PK" sz="11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endParaRPr lang="en-PK" sz="11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endParaRPr lang="en-PK" sz="11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endParaRPr lang="en-PK" sz="1100" dirty="0"/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741363453"/>
                      </a:ext>
                    </a:extLst>
                  </a:tr>
                  <a:tr h="278130">
                    <a:tc>
                      <a:txBody>
                        <a:bodyPr/>
                        <a:lstStyle/>
                        <a:p>
                          <a:r>
                            <a:rPr lang="en-US" sz="1100" i="1" dirty="0"/>
                            <a:t>Widowed</a:t>
                          </a:r>
                          <a:endParaRPr lang="en-PK" sz="1100" i="1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endParaRPr lang="en-PK" sz="11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endParaRPr lang="en-PK" sz="11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endParaRPr lang="en-PK" sz="11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endParaRPr lang="en-PK" sz="11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endParaRPr lang="en-PK" sz="1100" dirty="0"/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1001124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9341A106-F9F3-4768-9480-E7C23DA2693C}"/>
              </a:ext>
            </a:extLst>
          </p:cNvPr>
          <p:cNvSpPr txBox="1"/>
          <p:nvPr/>
        </p:nvSpPr>
        <p:spPr>
          <a:xfrm>
            <a:off x="1602205" y="4510190"/>
            <a:ext cx="1888958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Expected Values</a:t>
            </a:r>
            <a:endParaRPr lang="en-PK" b="1" dirty="0">
              <a:solidFill>
                <a:srgbClr val="00B05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47628B6-A2F5-418A-A847-1F8459287580}"/>
                  </a:ext>
                </a:extLst>
              </p:cNvPr>
              <p:cNvSpPr txBox="1"/>
              <p:nvPr/>
            </p:nvSpPr>
            <p:spPr>
              <a:xfrm>
                <a:off x="7708232" y="1032465"/>
                <a:ext cx="2755232" cy="530658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5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15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r>
                        <a:rPr lang="en-US" sz="15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5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5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𝑟𝑜</m:t>
                          </m:r>
                          <m:sSub>
                            <m:sSubPr>
                              <m:ctrlPr>
                                <a:rPr lang="en-US" sz="15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5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5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𝑡𝑜𝑡𝑎𝑙</m:t>
                              </m:r>
                            </m:sub>
                          </m:sSub>
                          <m:r>
                            <a:rPr lang="en-US" sz="15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15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𝑐𝑜𝑙𝑢𝑚</m:t>
                          </m:r>
                          <m:sSub>
                            <m:sSubPr>
                              <m:ctrlPr>
                                <a:rPr lang="en-US" sz="15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5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15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𝑡𝑜𝑡𝑎𝑙</m:t>
                              </m:r>
                            </m:sub>
                          </m:sSub>
                        </m:num>
                        <m:den>
                          <m:r>
                            <a:rPr lang="en-US" sz="15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en-PK" sz="1500" dirty="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47628B6-A2F5-418A-A847-1F84592875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8232" y="1032465"/>
                <a:ext cx="2755232" cy="53065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PK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19169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AD075C7-CB29-4CB1-80AA-236389651B6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Chi-Square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: Example 2</a:t>
                </a:r>
                <a:endParaRPr lang="en-PK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AD075C7-CB29-4CB1-80AA-236389651B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727" b="-33951"/>
                </a:stretch>
              </a:blipFill>
            </p:spPr>
            <p:txBody>
              <a:bodyPr/>
              <a:lstStyle/>
              <a:p>
                <a:r>
                  <a:rPr lang="en-P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A2A197-5FE4-4DC2-BF29-8FE38ACFD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136649" y="6356351"/>
            <a:ext cx="361635" cy="307777"/>
          </a:xfrm>
          <a:prstGeom prst="rect">
            <a:avLst/>
          </a:prstGeom>
          <a:ln w="12700">
            <a:miter lim="400000"/>
          </a:ln>
        </p:spPr>
        <p:txBody>
          <a:bodyPr vert="horz" wrap="none" lIns="45719" tIns="45720" rIns="45719" bIns="45720" rtlCol="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464653"/>
                </a:solidFill>
                <a:effectLst/>
                <a:uFillTx/>
                <a:latin typeface="Gill Sans MT"/>
                <a:ea typeface="Gill Sans MT"/>
                <a:cs typeface="Gill Sans MT"/>
                <a:sym typeface="Gill Sans MT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 MT"/>
                <a:ea typeface="Gill Sans MT"/>
                <a:cs typeface="Gill Sans MT"/>
                <a:sym typeface="Gill Sans MT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 MT"/>
                <a:ea typeface="Gill Sans MT"/>
                <a:cs typeface="Gill Sans MT"/>
                <a:sym typeface="Gill Sans MT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 MT"/>
                <a:ea typeface="Gill Sans MT"/>
                <a:cs typeface="Gill Sans MT"/>
                <a:sym typeface="Gill Sans MT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 MT"/>
                <a:ea typeface="Gill Sans MT"/>
                <a:cs typeface="Gill Sans MT"/>
                <a:sym typeface="Gill Sans MT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 MT"/>
                <a:ea typeface="Gill Sans MT"/>
                <a:cs typeface="Gill Sans MT"/>
                <a:sym typeface="Gill Sans MT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 MT"/>
                <a:ea typeface="Gill Sans MT"/>
                <a:cs typeface="Gill Sans MT"/>
                <a:sym typeface="Gill Sans MT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 MT"/>
                <a:ea typeface="Gill Sans MT"/>
                <a:cs typeface="Gill Sans MT"/>
                <a:sym typeface="Gill Sans MT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fld id="{D1D8BA92-921E-4261-AD97-A03D4D041050}" type="slidenum">
              <a:rPr lang="en-US" smtClean="0"/>
              <a:pPr/>
              <a:t>41</a:t>
            </a:fld>
            <a:endParaRPr lang="en-US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B0AED3DD-CA24-4D3C-87B2-B10FC3B4E7E7}"/>
              </a:ext>
            </a:extLst>
          </p:cNvPr>
          <p:cNvGraphicFramePr>
            <a:graphicFrameLocks/>
          </p:cNvGraphicFramePr>
          <p:nvPr/>
        </p:nvGraphicFramePr>
        <p:xfrm>
          <a:off x="3600642" y="1768548"/>
          <a:ext cx="6550001" cy="179451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17440">
                  <a:extLst>
                    <a:ext uri="{9D8B030D-6E8A-4147-A177-3AD203B41FA5}">
                      <a16:colId xmlns:a16="http://schemas.microsoft.com/office/drawing/2014/main" val="1084151089"/>
                    </a:ext>
                  </a:extLst>
                </a:gridCol>
                <a:gridCol w="1232741">
                  <a:extLst>
                    <a:ext uri="{9D8B030D-6E8A-4147-A177-3AD203B41FA5}">
                      <a16:colId xmlns:a16="http://schemas.microsoft.com/office/drawing/2014/main" val="452378874"/>
                    </a:ext>
                  </a:extLst>
                </a:gridCol>
                <a:gridCol w="1060678">
                  <a:extLst>
                    <a:ext uri="{9D8B030D-6E8A-4147-A177-3AD203B41FA5}">
                      <a16:colId xmlns:a16="http://schemas.microsoft.com/office/drawing/2014/main" val="2141549383"/>
                    </a:ext>
                  </a:extLst>
                </a:gridCol>
                <a:gridCol w="834736">
                  <a:extLst>
                    <a:ext uri="{9D8B030D-6E8A-4147-A177-3AD203B41FA5}">
                      <a16:colId xmlns:a16="http://schemas.microsoft.com/office/drawing/2014/main" val="1951356992"/>
                    </a:ext>
                  </a:extLst>
                </a:gridCol>
                <a:gridCol w="888694">
                  <a:extLst>
                    <a:ext uri="{9D8B030D-6E8A-4147-A177-3AD203B41FA5}">
                      <a16:colId xmlns:a16="http://schemas.microsoft.com/office/drawing/2014/main" val="553798732"/>
                    </a:ext>
                  </a:extLst>
                </a:gridCol>
                <a:gridCol w="747018">
                  <a:extLst>
                    <a:ext uri="{9D8B030D-6E8A-4147-A177-3AD203B41FA5}">
                      <a16:colId xmlns:a16="http://schemas.microsoft.com/office/drawing/2014/main" val="3423720861"/>
                    </a:ext>
                  </a:extLst>
                </a:gridCol>
                <a:gridCol w="568694">
                  <a:extLst>
                    <a:ext uri="{9D8B030D-6E8A-4147-A177-3AD203B41FA5}">
                      <a16:colId xmlns:a16="http://schemas.microsoft.com/office/drawing/2014/main" val="2583937027"/>
                    </a:ext>
                  </a:extLst>
                </a:gridCol>
              </a:tblGrid>
              <a:tr h="388620">
                <a:tc>
                  <a:txBody>
                    <a:bodyPr/>
                    <a:lstStyle/>
                    <a:p>
                      <a:r>
                        <a:rPr lang="en-US" sz="1100" i="1" dirty="0"/>
                        <a:t>Qualification/Marital Status</a:t>
                      </a:r>
                      <a:endParaRPr lang="en-PK" sz="1100" i="1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i="1" dirty="0"/>
                        <a:t>Middle School</a:t>
                      </a:r>
                      <a:endParaRPr lang="en-PK" sz="1100" i="1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i="1" dirty="0"/>
                        <a:t>High School</a:t>
                      </a:r>
                      <a:endParaRPr lang="en-PK" sz="1100" i="1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i="1" dirty="0"/>
                        <a:t>BS</a:t>
                      </a:r>
                      <a:endParaRPr lang="en-PK" sz="1100" i="1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i="1" dirty="0"/>
                        <a:t>MS</a:t>
                      </a:r>
                      <a:endParaRPr lang="en-PK" sz="1100" i="1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i="1" dirty="0"/>
                        <a:t>PhD</a:t>
                      </a:r>
                      <a:endParaRPr lang="en-PK" sz="1100" i="1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Total</a:t>
                      </a:r>
                      <a:endParaRPr lang="en-PK" sz="1100" b="1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411972827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i="1" dirty="0"/>
                        <a:t>Never Married</a:t>
                      </a:r>
                      <a:endParaRPr lang="en-PK" sz="1100" i="1" dirty="0"/>
                    </a:p>
                  </a:txBody>
                  <a:tcPr marL="68580" marR="68580" marT="34290" marB="3429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18</a:t>
                      </a:r>
                      <a:endParaRPr lang="en-PK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36</a:t>
                      </a:r>
                      <a:endParaRPr lang="en-PK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21</a:t>
                      </a:r>
                      <a:endParaRPr lang="en-PK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9</a:t>
                      </a:r>
                      <a:endParaRPr lang="en-PK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6</a:t>
                      </a:r>
                      <a:endParaRPr lang="en-PK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b="1" dirty="0"/>
                        <a:t>90</a:t>
                      </a:r>
                      <a:endParaRPr lang="en-PK" sz="1100" b="1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492535826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i="1" dirty="0"/>
                        <a:t>Married</a:t>
                      </a:r>
                      <a:endParaRPr lang="en-PK" sz="1100" i="1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12</a:t>
                      </a:r>
                      <a:endParaRPr lang="en-PK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36</a:t>
                      </a:r>
                      <a:endParaRPr lang="en-PK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45</a:t>
                      </a:r>
                      <a:endParaRPr lang="en-PK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36</a:t>
                      </a:r>
                      <a:endParaRPr lang="en-PK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21</a:t>
                      </a:r>
                      <a:endParaRPr lang="en-PK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b="1" dirty="0"/>
                        <a:t>150</a:t>
                      </a:r>
                      <a:endParaRPr lang="en-PK" sz="1100" b="1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497029358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i="1" dirty="0"/>
                        <a:t>Divorced</a:t>
                      </a:r>
                      <a:endParaRPr lang="en-PK" sz="1100" i="1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6</a:t>
                      </a:r>
                      <a:endParaRPr lang="en-PK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9</a:t>
                      </a:r>
                      <a:endParaRPr lang="en-PK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9</a:t>
                      </a:r>
                      <a:endParaRPr lang="en-PK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3</a:t>
                      </a:r>
                      <a:endParaRPr lang="en-PK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3</a:t>
                      </a:r>
                      <a:endParaRPr lang="en-PK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b="1" dirty="0"/>
                        <a:t>30</a:t>
                      </a:r>
                      <a:endParaRPr lang="en-PK" sz="1100" b="1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741363453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i="1" dirty="0"/>
                        <a:t>Widowed</a:t>
                      </a:r>
                      <a:endParaRPr lang="en-PK" sz="1100" i="1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3</a:t>
                      </a:r>
                      <a:endParaRPr lang="en-PK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9</a:t>
                      </a:r>
                      <a:endParaRPr lang="en-PK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9</a:t>
                      </a:r>
                      <a:endParaRPr lang="en-PK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6</a:t>
                      </a:r>
                      <a:endParaRPr lang="en-PK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3</a:t>
                      </a:r>
                      <a:endParaRPr lang="en-PK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b="1" dirty="0"/>
                        <a:t>30</a:t>
                      </a:r>
                      <a:endParaRPr lang="en-PK" sz="1100" b="1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10011241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b="1" dirty="0"/>
                        <a:t>Total</a:t>
                      </a:r>
                      <a:endParaRPr lang="en-PK" sz="1100" b="1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b="1" dirty="0"/>
                        <a:t>39</a:t>
                      </a:r>
                      <a:endParaRPr lang="en-PK" sz="1100" b="1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b="1" dirty="0"/>
                        <a:t>90</a:t>
                      </a:r>
                      <a:endParaRPr lang="en-PK" sz="1100" b="1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b="1" dirty="0"/>
                        <a:t>84</a:t>
                      </a:r>
                      <a:endParaRPr lang="en-PK" sz="1100" b="1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b="1" dirty="0"/>
                        <a:t>54</a:t>
                      </a:r>
                      <a:endParaRPr lang="en-PK" sz="1100" b="1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b="1" dirty="0"/>
                        <a:t>33</a:t>
                      </a:r>
                      <a:endParaRPr lang="en-PK" sz="1100" b="1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b="1" dirty="0"/>
                        <a:t>300</a:t>
                      </a:r>
                      <a:endParaRPr lang="en-PK" sz="1100" b="1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684286023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A4FEC75A-DB38-45BF-A9AF-6ED2DC6C93A5}"/>
              </a:ext>
            </a:extLst>
          </p:cNvPr>
          <p:cNvSpPr txBox="1"/>
          <p:nvPr/>
        </p:nvSpPr>
        <p:spPr>
          <a:xfrm>
            <a:off x="1608222" y="5702089"/>
            <a:ext cx="259882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Credit: Vectors Academy</a:t>
            </a:r>
            <a:endParaRPr lang="en-PK" sz="135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8B7BD0-7866-4690-BBFA-5BF7F7E2FE73}"/>
              </a:ext>
            </a:extLst>
          </p:cNvPr>
          <p:cNvSpPr txBox="1"/>
          <p:nvPr/>
        </p:nvSpPr>
        <p:spPr>
          <a:xfrm>
            <a:off x="1608221" y="2341797"/>
            <a:ext cx="1888958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Observed Values</a:t>
            </a:r>
            <a:endParaRPr lang="en-PK" b="1" dirty="0">
              <a:solidFill>
                <a:srgbClr val="00B05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9" name="Table 5">
                <a:extLst>
                  <a:ext uri="{FF2B5EF4-FFF2-40B4-BE49-F238E27FC236}">
                    <a16:creationId xmlns:a16="http://schemas.microsoft.com/office/drawing/2014/main" id="{850D7837-DE77-4476-9C7F-0922D8B4C30C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3600643" y="3747484"/>
              <a:ext cx="5981307" cy="179285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217440">
                      <a:extLst>
                        <a:ext uri="{9D8B030D-6E8A-4147-A177-3AD203B41FA5}">
                          <a16:colId xmlns:a16="http://schemas.microsoft.com/office/drawing/2014/main" val="1084151089"/>
                        </a:ext>
                      </a:extLst>
                    </a:gridCol>
                    <a:gridCol w="1232741">
                      <a:extLst>
                        <a:ext uri="{9D8B030D-6E8A-4147-A177-3AD203B41FA5}">
                          <a16:colId xmlns:a16="http://schemas.microsoft.com/office/drawing/2014/main" val="452378874"/>
                        </a:ext>
                      </a:extLst>
                    </a:gridCol>
                    <a:gridCol w="1060678">
                      <a:extLst>
                        <a:ext uri="{9D8B030D-6E8A-4147-A177-3AD203B41FA5}">
                          <a16:colId xmlns:a16="http://schemas.microsoft.com/office/drawing/2014/main" val="2141549383"/>
                        </a:ext>
                      </a:extLst>
                    </a:gridCol>
                    <a:gridCol w="834736">
                      <a:extLst>
                        <a:ext uri="{9D8B030D-6E8A-4147-A177-3AD203B41FA5}">
                          <a16:colId xmlns:a16="http://schemas.microsoft.com/office/drawing/2014/main" val="1951356992"/>
                        </a:ext>
                      </a:extLst>
                    </a:gridCol>
                    <a:gridCol w="888694">
                      <a:extLst>
                        <a:ext uri="{9D8B030D-6E8A-4147-A177-3AD203B41FA5}">
                          <a16:colId xmlns:a16="http://schemas.microsoft.com/office/drawing/2014/main" val="553798732"/>
                        </a:ext>
                      </a:extLst>
                    </a:gridCol>
                    <a:gridCol w="747018">
                      <a:extLst>
                        <a:ext uri="{9D8B030D-6E8A-4147-A177-3AD203B41FA5}">
                          <a16:colId xmlns:a16="http://schemas.microsoft.com/office/drawing/2014/main" val="3423720861"/>
                        </a:ext>
                      </a:extLst>
                    </a:gridCol>
                  </a:tblGrid>
                  <a:tr h="388620">
                    <a:tc>
                      <a:txBody>
                        <a:bodyPr/>
                        <a:lstStyle/>
                        <a:p>
                          <a:r>
                            <a:rPr lang="en-US" sz="1100" i="1" dirty="0"/>
                            <a:t>Qualification/Marital Status</a:t>
                          </a:r>
                          <a:endParaRPr lang="en-PK" sz="1100" i="1" dirty="0"/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i="1" dirty="0"/>
                            <a:t>Middle School</a:t>
                          </a:r>
                          <a:endParaRPr lang="en-PK" sz="1100" i="1" dirty="0"/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i="1" dirty="0"/>
                            <a:t>High School</a:t>
                          </a:r>
                          <a:endParaRPr lang="en-PK" sz="1100" i="1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i="1" dirty="0"/>
                            <a:t>BS</a:t>
                          </a:r>
                          <a:endParaRPr lang="en-PK" sz="1100" i="1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i="1" dirty="0"/>
                            <a:t>MS</a:t>
                          </a:r>
                          <a:endParaRPr lang="en-PK" sz="1100" i="1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i="1" dirty="0"/>
                            <a:t>PhD</a:t>
                          </a:r>
                          <a:endParaRPr lang="en-PK" sz="1100" i="1" dirty="0"/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411972827"/>
                      </a:ext>
                    </a:extLst>
                  </a:tr>
                  <a:tr h="532448">
                    <a:tc>
                      <a:txBody>
                        <a:bodyPr/>
                        <a:lstStyle/>
                        <a:p>
                          <a:r>
                            <a:rPr lang="en-US" sz="1100" i="1" dirty="0"/>
                            <a:t>Never Married</a:t>
                          </a:r>
                          <a:endParaRPr lang="en-PK" sz="1100" i="1" dirty="0"/>
                        </a:p>
                      </a:txBody>
                      <a:tcPr marL="68580" marR="68580" marT="34290" marB="34290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1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100" b="0" i="1" dirty="0" smtClean="0">
                                        <a:latin typeface="Cambria Math" panose="02040503050406030204" pitchFamily="18" charset="0"/>
                                      </a:rPr>
                                      <m:t>90×39</m:t>
                                    </m:r>
                                  </m:num>
                                  <m:den>
                                    <m:r>
                                      <a:rPr lang="en-US" sz="1100" b="0" i="1" dirty="0" smtClean="0">
                                        <a:latin typeface="Cambria Math" panose="02040503050406030204" pitchFamily="18" charset="0"/>
                                      </a:rPr>
                                      <m:t>300</m:t>
                                    </m:r>
                                  </m:den>
                                </m:f>
                                <m:r>
                                  <a:rPr lang="en-US" sz="1100" b="0" i="1" dirty="0" smtClean="0">
                                    <a:latin typeface="Cambria Math" panose="02040503050406030204" pitchFamily="18" charset="0"/>
                                  </a:rPr>
                                  <m:t>=11.7</m:t>
                                </m:r>
                              </m:oMath>
                            </m:oMathPara>
                          </a14:m>
                          <a:endParaRPr lang="en-PK" sz="11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1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100" b="0" i="1" dirty="0" smtClean="0">
                                        <a:latin typeface="Cambria Math" panose="02040503050406030204" pitchFamily="18" charset="0"/>
                                      </a:rPr>
                                      <m:t>90×90</m:t>
                                    </m:r>
                                  </m:num>
                                  <m:den>
                                    <m:r>
                                      <a:rPr lang="en-US" sz="1100" b="0" i="1" dirty="0" smtClean="0">
                                        <a:latin typeface="Cambria Math" panose="02040503050406030204" pitchFamily="18" charset="0"/>
                                      </a:rPr>
                                      <m:t>300</m:t>
                                    </m:r>
                                  </m:den>
                                </m:f>
                                <m:r>
                                  <a:rPr lang="en-US" sz="1100" b="0" i="1" dirty="0" smtClean="0">
                                    <a:latin typeface="Cambria Math" panose="02040503050406030204" pitchFamily="18" charset="0"/>
                                  </a:rPr>
                                  <m:t>=27</m:t>
                                </m:r>
                              </m:oMath>
                            </m:oMathPara>
                          </a14:m>
                          <a:endParaRPr lang="en-PK" sz="11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1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100" b="0" i="1" dirty="0" smtClean="0">
                                        <a:latin typeface="Cambria Math" panose="02040503050406030204" pitchFamily="18" charset="0"/>
                                      </a:rPr>
                                      <m:t>90×84</m:t>
                                    </m:r>
                                  </m:num>
                                  <m:den>
                                    <m:r>
                                      <a:rPr lang="en-US" sz="1100" b="0" i="1" dirty="0" smtClean="0">
                                        <a:latin typeface="Cambria Math" panose="02040503050406030204" pitchFamily="18" charset="0"/>
                                      </a:rPr>
                                      <m:t>300</m:t>
                                    </m:r>
                                  </m:den>
                                </m:f>
                                <m:r>
                                  <a:rPr lang="en-US" sz="1100" b="0" i="1" dirty="0" smtClean="0">
                                    <a:latin typeface="Cambria Math" panose="02040503050406030204" pitchFamily="18" charset="0"/>
                                  </a:rPr>
                                  <m:t>=25.2</m:t>
                                </m:r>
                              </m:oMath>
                            </m:oMathPara>
                          </a14:m>
                          <a:endParaRPr lang="en-PK" sz="11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1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100" b="0" i="1" dirty="0" smtClean="0">
                                        <a:latin typeface="Cambria Math" panose="02040503050406030204" pitchFamily="18" charset="0"/>
                                      </a:rPr>
                                      <m:t>90×54</m:t>
                                    </m:r>
                                  </m:num>
                                  <m:den>
                                    <m:r>
                                      <a:rPr lang="en-US" sz="1100" b="0" i="1" dirty="0" smtClean="0">
                                        <a:latin typeface="Cambria Math" panose="02040503050406030204" pitchFamily="18" charset="0"/>
                                      </a:rPr>
                                      <m:t>300</m:t>
                                    </m:r>
                                  </m:den>
                                </m:f>
                                <m:r>
                                  <a:rPr lang="en-US" sz="1100" b="0" i="1" dirty="0" smtClean="0">
                                    <a:latin typeface="Cambria Math" panose="02040503050406030204" pitchFamily="18" charset="0"/>
                                  </a:rPr>
                                  <m:t>=16.2</m:t>
                                </m:r>
                              </m:oMath>
                            </m:oMathPara>
                          </a14:m>
                          <a:endParaRPr lang="en-PK" sz="11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1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100" b="0" i="1" dirty="0" smtClean="0">
                                        <a:latin typeface="Cambria Math" panose="02040503050406030204" pitchFamily="18" charset="0"/>
                                      </a:rPr>
                                      <m:t>90×33</m:t>
                                    </m:r>
                                  </m:num>
                                  <m:den>
                                    <m:r>
                                      <a:rPr lang="en-US" sz="1100" b="0" i="1" dirty="0" smtClean="0">
                                        <a:latin typeface="Cambria Math" panose="02040503050406030204" pitchFamily="18" charset="0"/>
                                      </a:rPr>
                                      <m:t>300</m:t>
                                    </m:r>
                                  </m:den>
                                </m:f>
                                <m:r>
                                  <a:rPr lang="en-US" sz="1100" b="0" i="1" dirty="0" smtClean="0">
                                    <a:latin typeface="Cambria Math" panose="02040503050406030204" pitchFamily="18" charset="0"/>
                                  </a:rPr>
                                  <m:t>=9.9</m:t>
                                </m:r>
                              </m:oMath>
                            </m:oMathPara>
                          </a14:m>
                          <a:endParaRPr lang="en-PK" sz="1100" dirty="0"/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492535826"/>
                      </a:ext>
                    </a:extLst>
                  </a:tr>
                  <a:tr h="278130">
                    <a:tc>
                      <a:txBody>
                        <a:bodyPr/>
                        <a:lstStyle/>
                        <a:p>
                          <a:r>
                            <a:rPr lang="en-US" sz="1100" i="1" dirty="0"/>
                            <a:t>Married</a:t>
                          </a:r>
                          <a:endParaRPr lang="en-PK" sz="1100" i="1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dirty="0"/>
                            <a:t>19.5</a:t>
                          </a:r>
                          <a:endParaRPr lang="en-PK" sz="11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dirty="0"/>
                            <a:t>45</a:t>
                          </a:r>
                          <a:endParaRPr lang="en-PK" sz="11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dirty="0"/>
                            <a:t>42</a:t>
                          </a:r>
                          <a:endParaRPr lang="en-PK" sz="11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dirty="0"/>
                            <a:t>27</a:t>
                          </a:r>
                          <a:endParaRPr lang="en-PK" sz="11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dirty="0"/>
                            <a:t>16.5</a:t>
                          </a:r>
                          <a:endParaRPr lang="en-PK" sz="1100" dirty="0"/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1497029358"/>
                      </a:ext>
                    </a:extLst>
                  </a:tr>
                  <a:tr h="278130">
                    <a:tc>
                      <a:txBody>
                        <a:bodyPr/>
                        <a:lstStyle/>
                        <a:p>
                          <a:r>
                            <a:rPr lang="en-US" sz="1100" i="1" dirty="0"/>
                            <a:t>Divorced</a:t>
                          </a:r>
                          <a:endParaRPr lang="en-PK" sz="1100" i="1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dirty="0"/>
                            <a:t>3.9</a:t>
                          </a:r>
                          <a:endParaRPr lang="en-PK" sz="11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dirty="0"/>
                            <a:t>9</a:t>
                          </a:r>
                          <a:endParaRPr lang="en-PK" sz="11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dirty="0"/>
                            <a:t>8.4</a:t>
                          </a:r>
                          <a:endParaRPr lang="en-PK" sz="11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dirty="0"/>
                            <a:t>5.4</a:t>
                          </a:r>
                          <a:endParaRPr lang="en-PK" sz="11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dirty="0"/>
                            <a:t>3.3</a:t>
                          </a:r>
                          <a:endParaRPr lang="en-PK" sz="1100" dirty="0"/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741363453"/>
                      </a:ext>
                    </a:extLst>
                  </a:tr>
                  <a:tr h="278130">
                    <a:tc>
                      <a:txBody>
                        <a:bodyPr/>
                        <a:lstStyle/>
                        <a:p>
                          <a:r>
                            <a:rPr lang="en-US" sz="1100" i="1" dirty="0"/>
                            <a:t>Widowed</a:t>
                          </a:r>
                          <a:endParaRPr lang="en-PK" sz="1100" i="1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dirty="0"/>
                            <a:t>3.9</a:t>
                          </a:r>
                          <a:endParaRPr lang="en-PK" sz="11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dirty="0"/>
                            <a:t>9</a:t>
                          </a:r>
                          <a:endParaRPr lang="en-PK" sz="11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dirty="0"/>
                            <a:t>8.4</a:t>
                          </a:r>
                          <a:endParaRPr lang="en-PK" sz="11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dirty="0"/>
                            <a:t>5.4</a:t>
                          </a:r>
                          <a:endParaRPr lang="en-PK" sz="11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dirty="0"/>
                            <a:t>3.3</a:t>
                          </a:r>
                          <a:endParaRPr lang="en-PK" sz="1100" dirty="0"/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10011241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9" name="Table 5">
                <a:extLst>
                  <a:ext uri="{FF2B5EF4-FFF2-40B4-BE49-F238E27FC236}">
                    <a16:creationId xmlns:a16="http://schemas.microsoft.com/office/drawing/2014/main" id="{850D7837-DE77-4476-9C7F-0922D8B4C30C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3600643" y="3747484"/>
              <a:ext cx="5981307" cy="179285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217440">
                      <a:extLst>
                        <a:ext uri="{9D8B030D-6E8A-4147-A177-3AD203B41FA5}">
                          <a16:colId xmlns:a16="http://schemas.microsoft.com/office/drawing/2014/main" val="1084151089"/>
                        </a:ext>
                      </a:extLst>
                    </a:gridCol>
                    <a:gridCol w="1232741">
                      <a:extLst>
                        <a:ext uri="{9D8B030D-6E8A-4147-A177-3AD203B41FA5}">
                          <a16:colId xmlns:a16="http://schemas.microsoft.com/office/drawing/2014/main" val="452378874"/>
                        </a:ext>
                      </a:extLst>
                    </a:gridCol>
                    <a:gridCol w="1060678">
                      <a:extLst>
                        <a:ext uri="{9D8B030D-6E8A-4147-A177-3AD203B41FA5}">
                          <a16:colId xmlns:a16="http://schemas.microsoft.com/office/drawing/2014/main" val="2141549383"/>
                        </a:ext>
                      </a:extLst>
                    </a:gridCol>
                    <a:gridCol w="834736">
                      <a:extLst>
                        <a:ext uri="{9D8B030D-6E8A-4147-A177-3AD203B41FA5}">
                          <a16:colId xmlns:a16="http://schemas.microsoft.com/office/drawing/2014/main" val="1951356992"/>
                        </a:ext>
                      </a:extLst>
                    </a:gridCol>
                    <a:gridCol w="888694">
                      <a:extLst>
                        <a:ext uri="{9D8B030D-6E8A-4147-A177-3AD203B41FA5}">
                          <a16:colId xmlns:a16="http://schemas.microsoft.com/office/drawing/2014/main" val="553798732"/>
                        </a:ext>
                      </a:extLst>
                    </a:gridCol>
                    <a:gridCol w="747018">
                      <a:extLst>
                        <a:ext uri="{9D8B030D-6E8A-4147-A177-3AD203B41FA5}">
                          <a16:colId xmlns:a16="http://schemas.microsoft.com/office/drawing/2014/main" val="3423720861"/>
                        </a:ext>
                      </a:extLst>
                    </a:gridCol>
                  </a:tblGrid>
                  <a:tr h="403860">
                    <a:tc>
                      <a:txBody>
                        <a:bodyPr/>
                        <a:lstStyle/>
                        <a:p>
                          <a:r>
                            <a:rPr lang="en-US" sz="1100" i="1" dirty="0"/>
                            <a:t>Qualification/Marital Status</a:t>
                          </a:r>
                          <a:endParaRPr lang="en-PK" sz="1100" i="1" dirty="0"/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i="1" dirty="0"/>
                            <a:t>Middle School</a:t>
                          </a:r>
                          <a:endParaRPr lang="en-PK" sz="1100" i="1" dirty="0"/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i="1" dirty="0"/>
                            <a:t>High School</a:t>
                          </a:r>
                          <a:endParaRPr lang="en-PK" sz="1100" i="1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i="1" dirty="0"/>
                            <a:t>BS</a:t>
                          </a:r>
                          <a:endParaRPr lang="en-PK" sz="1100" i="1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i="1" dirty="0"/>
                            <a:t>MS</a:t>
                          </a:r>
                          <a:endParaRPr lang="en-PK" sz="1100" i="1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i="1" dirty="0"/>
                            <a:t>PhD</a:t>
                          </a:r>
                          <a:endParaRPr lang="en-PK" sz="1100" i="1" dirty="0"/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411972827"/>
                      </a:ext>
                    </a:extLst>
                  </a:tr>
                  <a:tr h="554609">
                    <a:tc>
                      <a:txBody>
                        <a:bodyPr/>
                        <a:lstStyle/>
                        <a:p>
                          <a:r>
                            <a:rPr lang="en-US" sz="1100" i="1" dirty="0"/>
                            <a:t>Never Married</a:t>
                          </a:r>
                          <a:endParaRPr lang="en-PK" sz="1100" i="1" dirty="0"/>
                        </a:p>
                      </a:txBody>
                      <a:tcPr marL="68580" marR="68580" marT="34290" marB="34290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PK"/>
                        </a:p>
                      </a:txBody>
                      <a:tcPr marL="68580" marR="68580" marT="34290" marB="34290">
                        <a:blipFill>
                          <a:blip r:embed="rId3"/>
                          <a:stretch>
                            <a:fillRect l="-100000" t="-75000" r="-288660" b="-152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PK"/>
                        </a:p>
                      </a:txBody>
                      <a:tcPr marL="68580" marR="68580" marT="34290" marB="34290">
                        <a:blipFill>
                          <a:blip r:embed="rId3"/>
                          <a:stretch>
                            <a:fillRect l="-230952" t="-75000" r="-233333" b="-152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PK"/>
                        </a:p>
                      </a:txBody>
                      <a:tcPr marL="68580" marR="68580" marT="34290" marB="34290">
                        <a:blipFill>
                          <a:blip r:embed="rId3"/>
                          <a:stretch>
                            <a:fillRect l="-421212" t="-75000" r="-196970" b="-152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PK"/>
                        </a:p>
                      </a:txBody>
                      <a:tcPr marL="68580" marR="68580" marT="34290" marB="34290">
                        <a:blipFill>
                          <a:blip r:embed="rId3"/>
                          <a:stretch>
                            <a:fillRect l="-491429" t="-75000" r="-85714" b="-152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PK"/>
                        </a:p>
                      </a:txBody>
                      <a:tcPr marL="68580" marR="68580" marT="34290" marB="34290">
                        <a:blipFill>
                          <a:blip r:embed="rId3"/>
                          <a:stretch>
                            <a:fillRect l="-701695" t="-75000" r="-1695" b="-15227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92535826"/>
                      </a:ext>
                    </a:extLst>
                  </a:tr>
                  <a:tr h="278130">
                    <a:tc>
                      <a:txBody>
                        <a:bodyPr/>
                        <a:lstStyle/>
                        <a:p>
                          <a:r>
                            <a:rPr lang="en-US" sz="1100" i="1" dirty="0"/>
                            <a:t>Married</a:t>
                          </a:r>
                          <a:endParaRPr lang="en-PK" sz="1100" i="1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dirty="0"/>
                            <a:t>19.5</a:t>
                          </a:r>
                          <a:endParaRPr lang="en-PK" sz="11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dirty="0"/>
                            <a:t>45</a:t>
                          </a:r>
                          <a:endParaRPr lang="en-PK" sz="11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dirty="0"/>
                            <a:t>42</a:t>
                          </a:r>
                          <a:endParaRPr lang="en-PK" sz="11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dirty="0"/>
                            <a:t>27</a:t>
                          </a:r>
                          <a:endParaRPr lang="en-PK" sz="11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dirty="0"/>
                            <a:t>16.5</a:t>
                          </a:r>
                          <a:endParaRPr lang="en-PK" sz="1100" dirty="0"/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1497029358"/>
                      </a:ext>
                    </a:extLst>
                  </a:tr>
                  <a:tr h="278130">
                    <a:tc>
                      <a:txBody>
                        <a:bodyPr/>
                        <a:lstStyle/>
                        <a:p>
                          <a:r>
                            <a:rPr lang="en-US" sz="1100" i="1" dirty="0"/>
                            <a:t>Divorced</a:t>
                          </a:r>
                          <a:endParaRPr lang="en-PK" sz="1100" i="1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dirty="0"/>
                            <a:t>3.9</a:t>
                          </a:r>
                          <a:endParaRPr lang="en-PK" sz="11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dirty="0"/>
                            <a:t>9</a:t>
                          </a:r>
                          <a:endParaRPr lang="en-PK" sz="11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dirty="0"/>
                            <a:t>8.4</a:t>
                          </a:r>
                          <a:endParaRPr lang="en-PK" sz="11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dirty="0"/>
                            <a:t>5.4</a:t>
                          </a:r>
                          <a:endParaRPr lang="en-PK" sz="11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dirty="0"/>
                            <a:t>3.3</a:t>
                          </a:r>
                          <a:endParaRPr lang="en-PK" sz="1100" dirty="0"/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741363453"/>
                      </a:ext>
                    </a:extLst>
                  </a:tr>
                  <a:tr h="278130">
                    <a:tc>
                      <a:txBody>
                        <a:bodyPr/>
                        <a:lstStyle/>
                        <a:p>
                          <a:r>
                            <a:rPr lang="en-US" sz="1100" i="1" dirty="0"/>
                            <a:t>Widowed</a:t>
                          </a:r>
                          <a:endParaRPr lang="en-PK" sz="1100" i="1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dirty="0"/>
                            <a:t>3.9</a:t>
                          </a:r>
                          <a:endParaRPr lang="en-PK" sz="11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dirty="0"/>
                            <a:t>9</a:t>
                          </a:r>
                          <a:endParaRPr lang="en-PK" sz="11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dirty="0"/>
                            <a:t>8.4</a:t>
                          </a:r>
                          <a:endParaRPr lang="en-PK" sz="11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dirty="0"/>
                            <a:t>5.4</a:t>
                          </a:r>
                          <a:endParaRPr lang="en-PK" sz="11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dirty="0"/>
                            <a:t>3.3</a:t>
                          </a:r>
                          <a:endParaRPr lang="en-PK" sz="1100" dirty="0"/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1001124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9341A106-F9F3-4768-9480-E7C23DA2693C}"/>
              </a:ext>
            </a:extLst>
          </p:cNvPr>
          <p:cNvSpPr txBox="1"/>
          <p:nvPr/>
        </p:nvSpPr>
        <p:spPr>
          <a:xfrm>
            <a:off x="1602205" y="4510190"/>
            <a:ext cx="1888958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Expected Values</a:t>
            </a:r>
            <a:endParaRPr lang="en-PK" b="1" dirty="0">
              <a:solidFill>
                <a:srgbClr val="00B05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47628B6-A2F5-418A-A847-1F8459287580}"/>
                  </a:ext>
                </a:extLst>
              </p:cNvPr>
              <p:cNvSpPr txBox="1"/>
              <p:nvPr/>
            </p:nvSpPr>
            <p:spPr>
              <a:xfrm>
                <a:off x="7708232" y="1032465"/>
                <a:ext cx="2755232" cy="530658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5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15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r>
                        <a:rPr lang="en-US" sz="15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5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5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𝑟𝑜</m:t>
                          </m:r>
                          <m:sSub>
                            <m:sSubPr>
                              <m:ctrlPr>
                                <a:rPr lang="en-US" sz="15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5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5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𝑡𝑜𝑡𝑎𝑙</m:t>
                              </m:r>
                            </m:sub>
                          </m:sSub>
                          <m:r>
                            <a:rPr lang="en-US" sz="15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15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𝑐𝑜𝑙𝑢𝑚</m:t>
                          </m:r>
                          <m:sSub>
                            <m:sSubPr>
                              <m:ctrlPr>
                                <a:rPr lang="en-US" sz="15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5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15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𝑡𝑜𝑡𝑎𝑙</m:t>
                              </m:r>
                            </m:sub>
                          </m:sSub>
                        </m:num>
                        <m:den>
                          <m:r>
                            <a:rPr lang="en-US" sz="15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en-PK" sz="1500" dirty="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47628B6-A2F5-418A-A847-1F84592875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8232" y="1032465"/>
                <a:ext cx="2755232" cy="53065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PK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098474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AD075C7-CB29-4CB1-80AA-236389651B6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Chi-Square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: Example 2</a:t>
                </a:r>
                <a:endParaRPr lang="en-PK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AD075C7-CB29-4CB1-80AA-236389651B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727" b="-33951"/>
                </a:stretch>
              </a:blipFill>
            </p:spPr>
            <p:txBody>
              <a:bodyPr/>
              <a:lstStyle/>
              <a:p>
                <a:r>
                  <a:rPr lang="en-P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A2A197-5FE4-4DC2-BF29-8FE38ACFD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136649" y="6356351"/>
            <a:ext cx="361635" cy="307777"/>
          </a:xfrm>
          <a:prstGeom prst="rect">
            <a:avLst/>
          </a:prstGeom>
          <a:ln w="12700">
            <a:miter lim="400000"/>
          </a:ln>
        </p:spPr>
        <p:txBody>
          <a:bodyPr vert="horz" wrap="none" lIns="45719" tIns="45720" rIns="45719" bIns="45720" rtlCol="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464653"/>
                </a:solidFill>
                <a:effectLst/>
                <a:uFillTx/>
                <a:latin typeface="Gill Sans MT"/>
                <a:ea typeface="Gill Sans MT"/>
                <a:cs typeface="Gill Sans MT"/>
                <a:sym typeface="Gill Sans MT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 MT"/>
                <a:ea typeface="Gill Sans MT"/>
                <a:cs typeface="Gill Sans MT"/>
                <a:sym typeface="Gill Sans MT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 MT"/>
                <a:ea typeface="Gill Sans MT"/>
                <a:cs typeface="Gill Sans MT"/>
                <a:sym typeface="Gill Sans MT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 MT"/>
                <a:ea typeface="Gill Sans MT"/>
                <a:cs typeface="Gill Sans MT"/>
                <a:sym typeface="Gill Sans MT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 MT"/>
                <a:ea typeface="Gill Sans MT"/>
                <a:cs typeface="Gill Sans MT"/>
                <a:sym typeface="Gill Sans MT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 MT"/>
                <a:ea typeface="Gill Sans MT"/>
                <a:cs typeface="Gill Sans MT"/>
                <a:sym typeface="Gill Sans MT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 MT"/>
                <a:ea typeface="Gill Sans MT"/>
                <a:cs typeface="Gill Sans MT"/>
                <a:sym typeface="Gill Sans MT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 MT"/>
                <a:ea typeface="Gill Sans MT"/>
                <a:cs typeface="Gill Sans MT"/>
                <a:sym typeface="Gill Sans MT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fld id="{D1D8BA92-921E-4261-AD97-A03D4D041050}" type="slidenum">
              <a:rPr lang="en-US" smtClean="0"/>
              <a:pPr/>
              <a:t>42</a:t>
            </a:fld>
            <a:endParaRPr lang="en-US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B0AED3DD-CA24-4D3C-87B2-B10FC3B4E7E7}"/>
              </a:ext>
            </a:extLst>
          </p:cNvPr>
          <p:cNvGraphicFramePr>
            <a:graphicFrameLocks/>
          </p:cNvGraphicFramePr>
          <p:nvPr/>
        </p:nvGraphicFramePr>
        <p:xfrm>
          <a:off x="3600642" y="1768548"/>
          <a:ext cx="6550001" cy="179451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17440">
                  <a:extLst>
                    <a:ext uri="{9D8B030D-6E8A-4147-A177-3AD203B41FA5}">
                      <a16:colId xmlns:a16="http://schemas.microsoft.com/office/drawing/2014/main" val="1084151089"/>
                    </a:ext>
                  </a:extLst>
                </a:gridCol>
                <a:gridCol w="1232741">
                  <a:extLst>
                    <a:ext uri="{9D8B030D-6E8A-4147-A177-3AD203B41FA5}">
                      <a16:colId xmlns:a16="http://schemas.microsoft.com/office/drawing/2014/main" val="452378874"/>
                    </a:ext>
                  </a:extLst>
                </a:gridCol>
                <a:gridCol w="1060678">
                  <a:extLst>
                    <a:ext uri="{9D8B030D-6E8A-4147-A177-3AD203B41FA5}">
                      <a16:colId xmlns:a16="http://schemas.microsoft.com/office/drawing/2014/main" val="2141549383"/>
                    </a:ext>
                  </a:extLst>
                </a:gridCol>
                <a:gridCol w="834736">
                  <a:extLst>
                    <a:ext uri="{9D8B030D-6E8A-4147-A177-3AD203B41FA5}">
                      <a16:colId xmlns:a16="http://schemas.microsoft.com/office/drawing/2014/main" val="1951356992"/>
                    </a:ext>
                  </a:extLst>
                </a:gridCol>
                <a:gridCol w="808743">
                  <a:extLst>
                    <a:ext uri="{9D8B030D-6E8A-4147-A177-3AD203B41FA5}">
                      <a16:colId xmlns:a16="http://schemas.microsoft.com/office/drawing/2014/main" val="553798732"/>
                    </a:ext>
                  </a:extLst>
                </a:gridCol>
                <a:gridCol w="826969">
                  <a:extLst>
                    <a:ext uri="{9D8B030D-6E8A-4147-A177-3AD203B41FA5}">
                      <a16:colId xmlns:a16="http://schemas.microsoft.com/office/drawing/2014/main" val="3423720861"/>
                    </a:ext>
                  </a:extLst>
                </a:gridCol>
                <a:gridCol w="568694">
                  <a:extLst>
                    <a:ext uri="{9D8B030D-6E8A-4147-A177-3AD203B41FA5}">
                      <a16:colId xmlns:a16="http://schemas.microsoft.com/office/drawing/2014/main" val="2583937027"/>
                    </a:ext>
                  </a:extLst>
                </a:gridCol>
              </a:tblGrid>
              <a:tr h="388620">
                <a:tc>
                  <a:txBody>
                    <a:bodyPr/>
                    <a:lstStyle/>
                    <a:p>
                      <a:r>
                        <a:rPr lang="en-US" sz="1100" i="1" dirty="0"/>
                        <a:t>Qualification/Marital Status</a:t>
                      </a:r>
                      <a:endParaRPr lang="en-PK" sz="1100" i="1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i="1" dirty="0"/>
                        <a:t>Middle School</a:t>
                      </a:r>
                      <a:endParaRPr lang="en-PK" sz="1100" i="1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i="1" dirty="0"/>
                        <a:t>High School</a:t>
                      </a:r>
                      <a:endParaRPr lang="en-PK" sz="1100" i="1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i="1" dirty="0"/>
                        <a:t>BS</a:t>
                      </a:r>
                      <a:endParaRPr lang="en-PK" sz="1100" i="1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i="1" dirty="0"/>
                        <a:t>MS</a:t>
                      </a:r>
                      <a:endParaRPr lang="en-PK" sz="1100" i="1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i="1" dirty="0"/>
                        <a:t>PhD</a:t>
                      </a:r>
                      <a:endParaRPr lang="en-PK" sz="1100" i="1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Total</a:t>
                      </a:r>
                      <a:endParaRPr lang="en-PK" sz="1100" b="1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411972827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i="1" dirty="0"/>
                        <a:t>Never Married</a:t>
                      </a:r>
                      <a:endParaRPr lang="en-PK" sz="1100" i="1" dirty="0"/>
                    </a:p>
                  </a:txBody>
                  <a:tcPr marL="68580" marR="68580" marT="34290" marB="3429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18 (11.7)</a:t>
                      </a:r>
                      <a:endParaRPr lang="en-PK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36 (27)</a:t>
                      </a:r>
                      <a:endParaRPr lang="en-PK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21 (25.2)</a:t>
                      </a:r>
                      <a:endParaRPr lang="en-PK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9 (16.2)</a:t>
                      </a:r>
                      <a:endParaRPr lang="en-PK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6 (9.9)</a:t>
                      </a:r>
                      <a:endParaRPr lang="en-PK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b="1" dirty="0"/>
                        <a:t>90</a:t>
                      </a:r>
                      <a:endParaRPr lang="en-PK" sz="1100" b="1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492535826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i="1" dirty="0"/>
                        <a:t>Married</a:t>
                      </a:r>
                      <a:endParaRPr lang="en-PK" sz="1100" i="1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12 (19.5)</a:t>
                      </a:r>
                      <a:endParaRPr lang="en-PK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36 (45)</a:t>
                      </a:r>
                      <a:endParaRPr lang="en-PK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45 (42)</a:t>
                      </a:r>
                      <a:endParaRPr lang="en-PK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36 (27)</a:t>
                      </a:r>
                      <a:endParaRPr lang="en-PK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21 (16.5)</a:t>
                      </a:r>
                      <a:endParaRPr lang="en-PK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b="1" dirty="0"/>
                        <a:t>150</a:t>
                      </a:r>
                      <a:endParaRPr lang="en-PK" sz="1100" b="1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497029358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i="1" dirty="0"/>
                        <a:t>Divorced</a:t>
                      </a:r>
                      <a:endParaRPr lang="en-PK" sz="1100" i="1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6 (3.9)</a:t>
                      </a:r>
                      <a:endParaRPr lang="en-PK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9 (9)</a:t>
                      </a:r>
                      <a:endParaRPr lang="en-PK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9 (8.4)</a:t>
                      </a:r>
                      <a:endParaRPr lang="en-PK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3 (5.4)</a:t>
                      </a:r>
                      <a:endParaRPr lang="en-PK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3 (3.3)</a:t>
                      </a:r>
                      <a:endParaRPr lang="en-PK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b="1" dirty="0"/>
                        <a:t>30</a:t>
                      </a:r>
                      <a:endParaRPr lang="en-PK" sz="1100" b="1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741363453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i="1" dirty="0"/>
                        <a:t>Widowed</a:t>
                      </a:r>
                      <a:endParaRPr lang="en-PK" sz="1100" i="1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3 (3.9)</a:t>
                      </a:r>
                      <a:endParaRPr lang="en-PK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9 (9)</a:t>
                      </a:r>
                      <a:endParaRPr lang="en-PK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9 (8.4)</a:t>
                      </a:r>
                      <a:endParaRPr lang="en-PK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6 (5.4)</a:t>
                      </a:r>
                      <a:endParaRPr lang="en-PK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3 (3.3)</a:t>
                      </a:r>
                      <a:endParaRPr lang="en-PK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b="1" dirty="0"/>
                        <a:t>30</a:t>
                      </a:r>
                      <a:endParaRPr lang="en-PK" sz="1100" b="1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10011241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b="1" dirty="0"/>
                        <a:t>Total</a:t>
                      </a:r>
                      <a:endParaRPr lang="en-PK" sz="1100" b="1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b="1" dirty="0"/>
                        <a:t>39</a:t>
                      </a:r>
                      <a:endParaRPr lang="en-PK" sz="1100" b="1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b="1" dirty="0"/>
                        <a:t>90</a:t>
                      </a:r>
                      <a:endParaRPr lang="en-PK" sz="1100" b="1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b="1" dirty="0"/>
                        <a:t>84</a:t>
                      </a:r>
                      <a:endParaRPr lang="en-PK" sz="1100" b="1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b="1" dirty="0"/>
                        <a:t>54</a:t>
                      </a:r>
                      <a:endParaRPr lang="en-PK" sz="1100" b="1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b="1" dirty="0"/>
                        <a:t>33</a:t>
                      </a:r>
                      <a:endParaRPr lang="en-PK" sz="1100" b="1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b="1" dirty="0"/>
                        <a:t>300</a:t>
                      </a:r>
                      <a:endParaRPr lang="en-PK" sz="1100" b="1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684286023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A4FEC75A-DB38-45BF-A9AF-6ED2DC6C93A5}"/>
              </a:ext>
            </a:extLst>
          </p:cNvPr>
          <p:cNvSpPr txBox="1"/>
          <p:nvPr/>
        </p:nvSpPr>
        <p:spPr>
          <a:xfrm>
            <a:off x="1608222" y="5702089"/>
            <a:ext cx="259882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Credit: Vectors Academy</a:t>
            </a:r>
            <a:endParaRPr lang="en-PK" sz="135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8B7BD0-7866-4690-BBFA-5BF7F7E2FE73}"/>
              </a:ext>
            </a:extLst>
          </p:cNvPr>
          <p:cNvSpPr txBox="1"/>
          <p:nvPr/>
        </p:nvSpPr>
        <p:spPr>
          <a:xfrm>
            <a:off x="1608221" y="2341797"/>
            <a:ext cx="1888958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Observed Values</a:t>
            </a:r>
            <a:endParaRPr lang="en-PK" b="1" dirty="0">
              <a:solidFill>
                <a:srgbClr val="00B05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341A106-F9F3-4768-9480-E7C23DA2693C}"/>
              </a:ext>
            </a:extLst>
          </p:cNvPr>
          <p:cNvSpPr txBox="1"/>
          <p:nvPr/>
        </p:nvSpPr>
        <p:spPr>
          <a:xfrm>
            <a:off x="1608221" y="2798359"/>
            <a:ext cx="1888958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(Expected Values)</a:t>
            </a:r>
            <a:endParaRPr lang="en-PK" b="1" dirty="0">
              <a:solidFill>
                <a:srgbClr val="00B05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47628B6-A2F5-418A-A847-1F8459287580}"/>
                  </a:ext>
                </a:extLst>
              </p:cNvPr>
              <p:cNvSpPr txBox="1"/>
              <p:nvPr/>
            </p:nvSpPr>
            <p:spPr>
              <a:xfrm>
                <a:off x="7708232" y="1032465"/>
                <a:ext cx="2755232" cy="530658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5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15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r>
                        <a:rPr lang="en-US" sz="15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5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5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𝑟𝑜</m:t>
                          </m:r>
                          <m:sSub>
                            <m:sSubPr>
                              <m:ctrlPr>
                                <a:rPr lang="en-US" sz="15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5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5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𝑡𝑜𝑡𝑎𝑙</m:t>
                              </m:r>
                            </m:sub>
                          </m:sSub>
                          <m:r>
                            <a:rPr lang="en-US" sz="15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15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𝑐𝑜𝑙𝑢𝑚</m:t>
                          </m:r>
                          <m:sSub>
                            <m:sSubPr>
                              <m:ctrlPr>
                                <a:rPr lang="en-US" sz="15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5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15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𝑡𝑜𝑡𝑎𝑙</m:t>
                              </m:r>
                            </m:sub>
                          </m:sSub>
                        </m:num>
                        <m:den>
                          <m:r>
                            <a:rPr lang="en-US" sz="15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en-PK" sz="1500" dirty="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47628B6-A2F5-418A-A847-1F84592875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8232" y="1032465"/>
                <a:ext cx="2755232" cy="53065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PK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2" name="Object 4">
            <a:extLst>
              <a:ext uri="{FF2B5EF4-FFF2-40B4-BE49-F238E27FC236}">
                <a16:creationId xmlns:a16="http://schemas.microsoft.com/office/drawing/2014/main" id="{84D22F74-4FE6-40C6-AA96-E7C80B90540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836821" y="3741561"/>
          <a:ext cx="2598821" cy="5788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057400" imgH="444500" progId="Equation.3">
                  <p:embed/>
                </p:oleObj>
              </mc:Choice>
              <mc:Fallback>
                <p:oleObj name="Equation" r:id="rId5" imgW="2057400" imgH="444500" progId="Equation.3">
                  <p:embed/>
                  <p:pic>
                    <p:nvPicPr>
                      <p:cNvPr id="12" name="Object 4">
                        <a:extLst>
                          <a:ext uri="{FF2B5EF4-FFF2-40B4-BE49-F238E27FC236}">
                            <a16:creationId xmlns:a16="http://schemas.microsoft.com/office/drawing/2014/main" id="{84D22F74-4FE6-40C6-AA96-E7C80B90540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6821" y="3741561"/>
                        <a:ext cx="2598821" cy="57882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6EF5886-FD6D-4187-BA5F-D42C2F321E5D}"/>
                  </a:ext>
                </a:extLst>
              </p:cNvPr>
              <p:cNvSpPr txBox="1"/>
              <p:nvPr/>
            </p:nvSpPr>
            <p:spPr>
              <a:xfrm>
                <a:off x="4718384" y="3770221"/>
                <a:ext cx="1907006" cy="461665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=23.57</m:t>
                      </m:r>
                    </m:oMath>
                  </m:oMathPara>
                </a14:m>
                <a:endParaRPr lang="en-PK" sz="2400" dirty="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6EF5886-FD6D-4187-BA5F-D42C2F321E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8384" y="3770221"/>
                <a:ext cx="1907006" cy="461665"/>
              </a:xfrm>
              <a:prstGeom prst="rect">
                <a:avLst/>
              </a:prstGeom>
              <a:blipFill>
                <a:blip r:embed="rId7"/>
                <a:stretch>
                  <a:fillRect b="-7895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P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705FECF-E734-4D4B-9450-683C0DB950CB}"/>
                  </a:ext>
                </a:extLst>
              </p:cNvPr>
              <p:cNvSpPr txBox="1"/>
              <p:nvPr/>
            </p:nvSpPr>
            <p:spPr>
              <a:xfrm>
                <a:off x="1656348" y="4422692"/>
                <a:ext cx="4587041" cy="323165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𝐷𝑒𝑔𝑟𝑒𝑒</m:t>
                      </m:r>
                      <m:r>
                        <a:rPr lang="en-US" sz="15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5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sz="15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5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𝐹𝑟𝑒𝑒𝑑𝑜𝑚</m:t>
                      </m:r>
                      <m:r>
                        <a:rPr lang="en-US" sz="15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5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5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𝑐𝑜𝑙𝑢𝑚𝑛𝑠</m:t>
                          </m:r>
                          <m:r>
                            <a:rPr lang="en-US" sz="15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sz="15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×(</m:t>
                      </m:r>
                      <m:r>
                        <a:rPr lang="en-US" sz="15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𝑟𝑜𝑤𝑠</m:t>
                      </m:r>
                      <m:r>
                        <a:rPr lang="en-US" sz="15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−1)</m:t>
                      </m:r>
                    </m:oMath>
                  </m:oMathPara>
                </a14:m>
                <a:endParaRPr lang="en-PK" sz="1500" dirty="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705FECF-E734-4D4B-9450-683C0DB950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6348" y="4422692"/>
                <a:ext cx="4587041" cy="323165"/>
              </a:xfrm>
              <a:prstGeom prst="rect">
                <a:avLst/>
              </a:prstGeom>
              <a:blipFill>
                <a:blip r:embed="rId8"/>
                <a:stretch>
                  <a:fillRect b="-7407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P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0AFB308-D7A8-4CAC-BD8B-9A393464A592}"/>
                  </a:ext>
                </a:extLst>
              </p:cNvPr>
              <p:cNvSpPr txBox="1"/>
              <p:nvPr/>
            </p:nvSpPr>
            <p:spPr>
              <a:xfrm>
                <a:off x="1656348" y="4842193"/>
                <a:ext cx="4969043" cy="323165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𝐷𝑒𝑔𝑟𝑒𝑒</m:t>
                      </m:r>
                      <m:r>
                        <a:rPr lang="en-US" sz="15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5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sz="15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5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𝐹𝑟𝑒𝑒𝑑𝑜𝑚</m:t>
                      </m:r>
                      <m:r>
                        <a:rPr lang="en-US" sz="15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5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5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5−1</m:t>
                          </m:r>
                        </m:e>
                      </m:d>
                      <m:r>
                        <a:rPr lang="en-US" sz="15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sz="15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5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4−1</m:t>
                          </m:r>
                        </m:e>
                      </m:d>
                      <m:r>
                        <a:rPr lang="en-US" sz="15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=4×3=12</m:t>
                      </m:r>
                    </m:oMath>
                  </m:oMathPara>
                </a14:m>
                <a:endParaRPr lang="en-PK" sz="1500" dirty="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0AFB308-D7A8-4CAC-BD8B-9A393464A5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6348" y="4842193"/>
                <a:ext cx="4969043" cy="323165"/>
              </a:xfrm>
              <a:prstGeom prst="rect">
                <a:avLst/>
              </a:prstGeom>
              <a:blipFill>
                <a:blip r:embed="rId9"/>
                <a:stretch>
                  <a:fillRect b="-7143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PK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41207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AD075C7-CB29-4CB1-80AA-236389651B6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Chi-Square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: Example 2</a:t>
                </a:r>
                <a:endParaRPr lang="en-PK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AD075C7-CB29-4CB1-80AA-236389651B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727" b="-33951"/>
                </a:stretch>
              </a:blipFill>
            </p:spPr>
            <p:txBody>
              <a:bodyPr/>
              <a:lstStyle/>
              <a:p>
                <a:r>
                  <a:rPr lang="en-P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A2A197-5FE4-4DC2-BF29-8FE38ACFD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136649" y="6356351"/>
            <a:ext cx="361635" cy="307777"/>
          </a:xfrm>
          <a:prstGeom prst="rect">
            <a:avLst/>
          </a:prstGeom>
          <a:ln w="12700">
            <a:miter lim="400000"/>
          </a:ln>
        </p:spPr>
        <p:txBody>
          <a:bodyPr vert="horz" wrap="none" lIns="45719" tIns="45720" rIns="45719" bIns="45720" rtlCol="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464653"/>
                </a:solidFill>
                <a:effectLst/>
                <a:uFillTx/>
                <a:latin typeface="Gill Sans MT"/>
                <a:ea typeface="Gill Sans MT"/>
                <a:cs typeface="Gill Sans MT"/>
                <a:sym typeface="Gill Sans MT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 MT"/>
                <a:ea typeface="Gill Sans MT"/>
                <a:cs typeface="Gill Sans MT"/>
                <a:sym typeface="Gill Sans MT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 MT"/>
                <a:ea typeface="Gill Sans MT"/>
                <a:cs typeface="Gill Sans MT"/>
                <a:sym typeface="Gill Sans MT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 MT"/>
                <a:ea typeface="Gill Sans MT"/>
                <a:cs typeface="Gill Sans MT"/>
                <a:sym typeface="Gill Sans MT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 MT"/>
                <a:ea typeface="Gill Sans MT"/>
                <a:cs typeface="Gill Sans MT"/>
                <a:sym typeface="Gill Sans MT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 MT"/>
                <a:ea typeface="Gill Sans MT"/>
                <a:cs typeface="Gill Sans MT"/>
                <a:sym typeface="Gill Sans MT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 MT"/>
                <a:ea typeface="Gill Sans MT"/>
                <a:cs typeface="Gill Sans MT"/>
                <a:sym typeface="Gill Sans MT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 MT"/>
                <a:ea typeface="Gill Sans MT"/>
                <a:cs typeface="Gill Sans MT"/>
                <a:sym typeface="Gill Sans MT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fld id="{D1D8BA92-921E-4261-AD97-A03D4D041050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FEC75A-DB38-45BF-A9AF-6ED2DC6C93A5}"/>
              </a:ext>
            </a:extLst>
          </p:cNvPr>
          <p:cNvSpPr txBox="1"/>
          <p:nvPr/>
        </p:nvSpPr>
        <p:spPr>
          <a:xfrm>
            <a:off x="1608222" y="5702089"/>
            <a:ext cx="259882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Credit: Vectors Academy</a:t>
            </a:r>
            <a:endParaRPr lang="en-PK" sz="135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6EF5886-FD6D-4187-BA5F-D42C2F321E5D}"/>
                  </a:ext>
                </a:extLst>
              </p:cNvPr>
              <p:cNvSpPr txBox="1"/>
              <p:nvPr/>
            </p:nvSpPr>
            <p:spPr>
              <a:xfrm>
                <a:off x="1608222" y="1848323"/>
                <a:ext cx="1907006" cy="461665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=23.57</m:t>
                      </m:r>
                    </m:oMath>
                  </m:oMathPara>
                </a14:m>
                <a:endParaRPr lang="en-PK" sz="2400" dirty="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6EF5886-FD6D-4187-BA5F-D42C2F321E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8222" y="1848323"/>
                <a:ext cx="1907006" cy="461665"/>
              </a:xfrm>
              <a:prstGeom prst="rect">
                <a:avLst/>
              </a:prstGeom>
              <a:blipFill>
                <a:blip r:embed="rId3"/>
                <a:stretch>
                  <a:fillRect b="-7692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P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0AFB308-D7A8-4CAC-BD8B-9A393464A592}"/>
                  </a:ext>
                </a:extLst>
              </p:cNvPr>
              <p:cNvSpPr txBox="1"/>
              <p:nvPr/>
            </p:nvSpPr>
            <p:spPr>
              <a:xfrm>
                <a:off x="1524000" y="2327667"/>
                <a:ext cx="2406316" cy="323165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𝐷𝑒𝑔𝑟𝑒𝑒</m:t>
                      </m:r>
                      <m:r>
                        <a:rPr lang="en-US" sz="15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5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sz="15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5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𝐹𝑟𝑒𝑒𝑑𝑜𝑚</m:t>
                      </m:r>
                      <m:r>
                        <a:rPr lang="en-US" sz="15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=12</m:t>
                      </m:r>
                    </m:oMath>
                  </m:oMathPara>
                </a14:m>
                <a:endParaRPr lang="en-PK" sz="1500" dirty="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0AFB308-D7A8-4CAC-BD8B-9A393464A5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0" y="2327667"/>
                <a:ext cx="2406316" cy="323165"/>
              </a:xfrm>
              <a:prstGeom prst="rect">
                <a:avLst/>
              </a:prstGeom>
              <a:blipFill>
                <a:blip r:embed="rId4"/>
                <a:stretch>
                  <a:fillRect b="-10714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PK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69C8EB05-A580-4B0A-870A-43E5F266AA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5929" y="1696345"/>
            <a:ext cx="5657850" cy="427910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2B04C6C-DDF7-4A9F-A178-38858B9C44FF}"/>
                  </a:ext>
                </a:extLst>
              </p:cNvPr>
              <p:cNvSpPr txBox="1"/>
              <p:nvPr/>
            </p:nvSpPr>
            <p:spPr>
              <a:xfrm>
                <a:off x="1524002" y="2704298"/>
                <a:ext cx="3056021" cy="503023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50" b="1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𝑺𝒊𝒈𝒏𝒊𝒇𝒊𝒄𝒂𝒏𝒄𝒆</m:t>
                      </m:r>
                      <m:r>
                        <a:rPr lang="en-US" sz="1350" b="1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350" b="1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𝑳𝒆𝒗𝒆𝒍</m:t>
                      </m:r>
                      <m:r>
                        <a:rPr lang="en-US" sz="1350" b="1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135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35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∝</m:t>
                          </m:r>
                        </m:e>
                      </m:d>
                      <m:r>
                        <a:rPr lang="en-US" sz="1350" b="1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350" b="1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sz="1350" b="1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350" b="1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𝟎𝟓</m:t>
                      </m:r>
                      <m:r>
                        <a:rPr lang="en-US" sz="1350" b="1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(</m:t>
                      </m:r>
                      <m:r>
                        <a:rPr lang="en-US" sz="1350" b="1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𝟓</m:t>
                      </m:r>
                      <m:r>
                        <a:rPr lang="en-US" sz="1350" b="1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%)</m:t>
                      </m:r>
                    </m:oMath>
                  </m:oMathPara>
                </a14:m>
                <a:endParaRPr lang="en-PK" sz="1350" b="1" dirty="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2B04C6C-DDF7-4A9F-A178-38858B9C44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2" y="2704298"/>
                <a:ext cx="3056021" cy="503023"/>
              </a:xfrm>
              <a:prstGeom prst="rect">
                <a:avLst/>
              </a:prstGeom>
              <a:blipFill>
                <a:blip r:embed="rId6"/>
                <a:stretch>
                  <a:fillRect b="-7317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P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6B07201D-7647-4C76-B8B5-E2E5844B3375}"/>
              </a:ext>
            </a:extLst>
          </p:cNvPr>
          <p:cNvSpPr/>
          <p:nvPr/>
        </p:nvSpPr>
        <p:spPr>
          <a:xfrm>
            <a:off x="4962025" y="3453063"/>
            <a:ext cx="4971339" cy="19616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 sz="135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144FABBB-EBDD-4530-A3CB-FA5717AF061A}"/>
              </a:ext>
            </a:extLst>
          </p:cNvPr>
          <p:cNvSpPr/>
          <p:nvPr/>
        </p:nvSpPr>
        <p:spPr>
          <a:xfrm>
            <a:off x="9541352" y="1594241"/>
            <a:ext cx="372269" cy="2067014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 sz="135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9CECCE9-CF0C-4E0B-A18C-D0AFAB307CB0}"/>
                  </a:ext>
                </a:extLst>
              </p:cNvPr>
              <p:cNvSpPr txBox="1"/>
              <p:nvPr/>
            </p:nvSpPr>
            <p:spPr>
              <a:xfrm>
                <a:off x="1670811" y="3516059"/>
                <a:ext cx="2598821" cy="764312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1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1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  <m:sub>
                          <m:r>
                            <a:rPr lang="en-US" sz="21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𝑐𝑎𝑙𝑐𝑢𝑙𝑎𝑡𝑒𝑑</m:t>
                          </m:r>
                        </m:sub>
                        <m:sup>
                          <m:r>
                            <a:rPr lang="en-US" sz="21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1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&gt;</m:t>
                      </m:r>
                      <m:sSubSup>
                        <m:sSubSupPr>
                          <m:ctrlPr>
                            <a:rPr lang="en-US" sz="21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1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  <m:sub>
                          <m:r>
                            <a:rPr lang="en-US" sz="21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𝑡𝑎𝑏𝑢𝑙𝑎𝑟</m:t>
                          </m:r>
                        </m:sub>
                        <m:sup>
                          <m:r>
                            <a:rPr lang="en-US" sz="21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PK" sz="2100" dirty="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9CECCE9-CF0C-4E0B-A18C-D0AFAB307C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0811" y="3516059"/>
                <a:ext cx="2598821" cy="764312"/>
              </a:xfrm>
              <a:prstGeom prst="rect">
                <a:avLst/>
              </a:prstGeom>
              <a:blipFill>
                <a:blip r:embed="rId7"/>
                <a:stretch>
                  <a:fillRect b="-1613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P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7DF8BA8-0B3F-4CE9-AAC6-843124540737}"/>
                  </a:ext>
                </a:extLst>
              </p:cNvPr>
              <p:cNvSpPr txBox="1"/>
              <p:nvPr/>
            </p:nvSpPr>
            <p:spPr>
              <a:xfrm>
                <a:off x="1670811" y="4463171"/>
                <a:ext cx="2598821" cy="1061829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1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∴</m:t>
                    </m:r>
                  </m:oMath>
                </a14:m>
                <a:r>
                  <a:rPr lang="en-US" sz="2100" dirty="0">
                    <a:solidFill>
                      <a:srgbClr val="00B050"/>
                    </a:solidFill>
                    <a:ea typeface="Cambria Math" panose="02040503050406030204" pitchFamily="18" charset="0"/>
                  </a:rPr>
                  <a:t>we reject Null hypothesis and accept alternate hypothesis</a:t>
                </a:r>
                <a:endParaRPr lang="en-PK" sz="2100" dirty="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7DF8BA8-0B3F-4CE9-AAC6-8431245407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0811" y="4463171"/>
                <a:ext cx="2598821" cy="1061829"/>
              </a:xfrm>
              <a:prstGeom prst="rect">
                <a:avLst/>
              </a:prstGeom>
              <a:blipFill>
                <a:blip r:embed="rId8"/>
                <a:stretch>
                  <a:fillRect l="-2427" t="-2326" r="-4854" b="-10465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PK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95738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9" grpId="0" animBg="1"/>
      <p:bldP spid="17" grpId="0" animBg="1"/>
      <p:bldP spid="19" grpId="0" animBg="1"/>
      <p:bldP spid="20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BBDB7C-1AA2-3C13-56D9-11C3CB3F6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K" dirty="0"/>
              <a:t>Variance Threshold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C2079A-3959-5925-D7E8-10A9CC45C4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0" i="0" u="none" strike="noStrike" dirty="0">
                <a:solidFill>
                  <a:srgbClr val="1F1F1F"/>
                </a:solidFill>
                <a:effectLst/>
                <a:latin typeface="Google Sans"/>
              </a:rPr>
              <a:t>Variance Threshold is a simple baseline approach to feature selection. </a:t>
            </a:r>
          </a:p>
          <a:p>
            <a:r>
              <a:rPr lang="en-GB" b="0" i="0" u="none" strike="noStrike" dirty="0">
                <a:solidFill>
                  <a:srgbClr val="040C28"/>
                </a:solidFill>
                <a:effectLst/>
                <a:latin typeface="Google Sans"/>
              </a:rPr>
              <a:t>It removes all features whose variance doesn't meet some threshold</a:t>
            </a:r>
            <a:r>
              <a:rPr lang="en-GB" b="0" i="0" u="none" strike="noStrike" dirty="0">
                <a:solidFill>
                  <a:srgbClr val="1F1F1F"/>
                </a:solidFill>
                <a:effectLst/>
                <a:latin typeface="Google Sans"/>
              </a:rPr>
              <a:t>. </a:t>
            </a:r>
          </a:p>
          <a:p>
            <a:r>
              <a:rPr lang="en-GB" b="0" i="0" u="none" strike="noStrike" dirty="0">
                <a:solidFill>
                  <a:srgbClr val="1F1F1F"/>
                </a:solidFill>
                <a:effectLst/>
                <a:latin typeface="Google Sans"/>
              </a:rPr>
              <a:t>By default, it removes all zero-variance features, i.e. features that have the same value in all samples.</a:t>
            </a:r>
            <a:endParaRPr lang="en-PK" dirty="0"/>
          </a:p>
          <a:p>
            <a:endParaRPr lang="en-PK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1074E4-A943-DAF3-32F8-392D4A6763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8BA92-921E-4261-AD97-A03D4D041050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90499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A3306-7AFC-A547-6609-B74D1D461E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K" dirty="0"/>
              <a:t>Information Gain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0D6BDA-81DA-BBD6-E142-D763C45116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defRPr b="1"/>
            </a:pPr>
            <a:r>
              <a:rPr lang="en-GB" dirty="0"/>
              <a:t>This formula is called Entropy H</a:t>
            </a:r>
          </a:p>
          <a:p>
            <a:pPr algn="just">
              <a:defRPr b="1"/>
            </a:pPr>
            <a:endParaRPr lang="en-GB" dirty="0"/>
          </a:p>
          <a:p>
            <a:pPr algn="just">
              <a:defRPr b="1"/>
            </a:pPr>
            <a:r>
              <a:rPr lang="en-GB" dirty="0"/>
              <a:t>		H(X) = </a:t>
            </a:r>
          </a:p>
          <a:p>
            <a:pPr algn="just">
              <a:defRPr b="1"/>
            </a:pPr>
            <a:endParaRPr lang="en-GB" dirty="0"/>
          </a:p>
          <a:p>
            <a:pPr algn="just">
              <a:defRPr b="1"/>
            </a:pPr>
            <a:endParaRPr lang="en-GB" dirty="0"/>
          </a:p>
          <a:p>
            <a:pPr algn="just">
              <a:defRPr b="1"/>
            </a:pPr>
            <a:r>
              <a:rPr lang="en-GB" dirty="0"/>
              <a:t>High Entropy means that the examples have more equal probability of occurrence</a:t>
            </a:r>
          </a:p>
          <a:p>
            <a:endParaRPr lang="en-PK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511CB2-F9A0-EB0E-B47B-23CA8079F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8BA92-921E-4261-AD97-A03D4D041050}" type="slidenum">
              <a:rPr lang="en-US" smtClean="0"/>
              <a:t>45</a:t>
            </a:fld>
            <a:endParaRPr lang="en-US"/>
          </a:p>
        </p:txBody>
      </p:sp>
      <p:pic>
        <p:nvPicPr>
          <p:cNvPr id="5" name="image.png" descr="image.png">
            <a:extLst>
              <a:ext uri="{FF2B5EF4-FFF2-40B4-BE49-F238E27FC236}">
                <a16:creationId xmlns:a16="http://schemas.microsoft.com/office/drawing/2014/main" id="{FD1935BA-4527-F679-1522-BCA8D74EA1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4300" y="2166257"/>
            <a:ext cx="1828800" cy="91440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24167253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1D2EFE-C4E3-5824-7245-8BB40A77C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K" dirty="0"/>
              <a:t>Information Gain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3D01FB-33E3-F6EE-10FE-8157829451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Suppose we are trying to predict output Y (Like Film Gladiator) &amp; we have input X (College Major = v)</a:t>
            </a:r>
          </a:p>
          <a:p>
            <a:endParaRPr lang="en-PK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40B5FF-C416-44EE-1CF3-F0350D0DAE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8BA92-921E-4261-AD97-A03D4D041050}" type="slidenum">
              <a:rPr lang="en-US" smtClean="0"/>
              <a:t>46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E387E89-B1DD-EABE-F40A-8AFC16CE59A2}"/>
              </a:ext>
            </a:extLst>
          </p:cNvPr>
          <p:cNvGrpSpPr/>
          <p:nvPr/>
        </p:nvGrpSpPr>
        <p:grpSpPr>
          <a:xfrm>
            <a:off x="2291443" y="2397980"/>
            <a:ext cx="7799614" cy="3251705"/>
            <a:chOff x="2895601" y="3733800"/>
            <a:chExt cx="6524625" cy="2419350"/>
          </a:xfrm>
        </p:grpSpPr>
        <p:sp>
          <p:nvSpPr>
            <p:cNvPr id="6" name="Rectangle">
              <a:extLst>
                <a:ext uri="{FF2B5EF4-FFF2-40B4-BE49-F238E27FC236}">
                  <a16:creationId xmlns:a16="http://schemas.microsoft.com/office/drawing/2014/main" id="{F62B4380-EF19-3C27-722D-2B79283E4A5B}"/>
                </a:ext>
              </a:extLst>
            </p:cNvPr>
            <p:cNvSpPr/>
            <p:nvPr/>
          </p:nvSpPr>
          <p:spPr>
            <a:xfrm>
              <a:off x="4800601" y="3733800"/>
              <a:ext cx="1143001" cy="533400"/>
            </a:xfrm>
            <a:prstGeom prst="rect">
              <a:avLst/>
            </a:prstGeom>
            <a:ln w="28575">
              <a:solidFill>
                <a:srgbClr val="000000"/>
              </a:solidFill>
            </a:ln>
          </p:spPr>
          <p:txBody>
            <a:bodyPr lIns="45718" tIns="45718" rIns="45718" bIns="45718" anchor="ctr"/>
            <a:lstStyle/>
            <a:p>
              <a:endParaRPr/>
            </a:p>
          </p:txBody>
        </p:sp>
        <p:sp>
          <p:nvSpPr>
            <p:cNvPr id="7" name="Major">
              <a:extLst>
                <a:ext uri="{FF2B5EF4-FFF2-40B4-BE49-F238E27FC236}">
                  <a16:creationId xmlns:a16="http://schemas.microsoft.com/office/drawing/2014/main" id="{E36F6C3D-7C20-AE93-57DC-F31396412CF9}"/>
                </a:ext>
              </a:extLst>
            </p:cNvPr>
            <p:cNvSpPr txBox="1"/>
            <p:nvPr/>
          </p:nvSpPr>
          <p:spPr>
            <a:xfrm>
              <a:off x="4846321" y="3733801"/>
              <a:ext cx="996423" cy="52321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>
              <a:spAutoFit/>
            </a:bodyPr>
            <a:lstStyle>
              <a:lvl1pPr>
                <a:defRPr sz="2800" b="1"/>
              </a:lvl1pPr>
            </a:lstStyle>
            <a:p>
              <a:r>
                <a:rPr dirty="0"/>
                <a:t>Major</a:t>
              </a:r>
            </a:p>
          </p:txBody>
        </p:sp>
        <p:sp>
          <p:nvSpPr>
            <p:cNvPr id="8" name="Line">
              <a:extLst>
                <a:ext uri="{FF2B5EF4-FFF2-40B4-BE49-F238E27FC236}">
                  <a16:creationId xmlns:a16="http://schemas.microsoft.com/office/drawing/2014/main" id="{152AEABE-D955-ACBE-2C59-8FF769CA1AC6}"/>
                </a:ext>
              </a:extLst>
            </p:cNvPr>
            <p:cNvSpPr/>
            <p:nvPr/>
          </p:nvSpPr>
          <p:spPr>
            <a:xfrm flipH="1">
              <a:off x="3048000" y="4267199"/>
              <a:ext cx="1828803" cy="685802"/>
            </a:xfrm>
            <a:prstGeom prst="line">
              <a:avLst/>
            </a:prstGeom>
            <a:ln w="28575">
              <a:solidFill>
                <a:srgbClr val="000000"/>
              </a:solidFill>
            </a:ln>
          </p:spPr>
          <p:txBody>
            <a:bodyPr lIns="45718" tIns="45718" rIns="45718" bIns="45718"/>
            <a:lstStyle/>
            <a:p>
              <a:endParaRPr/>
            </a:p>
          </p:txBody>
        </p:sp>
        <p:sp>
          <p:nvSpPr>
            <p:cNvPr id="9" name="Line">
              <a:extLst>
                <a:ext uri="{FF2B5EF4-FFF2-40B4-BE49-F238E27FC236}">
                  <a16:creationId xmlns:a16="http://schemas.microsoft.com/office/drawing/2014/main" id="{6B1B64C3-F7BA-F9DF-C3DF-5FC156A41CDF}"/>
                </a:ext>
              </a:extLst>
            </p:cNvPr>
            <p:cNvSpPr/>
            <p:nvPr/>
          </p:nvSpPr>
          <p:spPr>
            <a:xfrm>
              <a:off x="5486400" y="5181600"/>
              <a:ext cx="0" cy="381000"/>
            </a:xfrm>
            <a:prstGeom prst="line">
              <a:avLst/>
            </a:prstGeom>
            <a:ln w="28575">
              <a:solidFill>
                <a:srgbClr val="000000"/>
              </a:solidFill>
            </a:ln>
          </p:spPr>
          <p:txBody>
            <a:bodyPr lIns="45718" tIns="45718" rIns="45718" bIns="45718"/>
            <a:lstStyle/>
            <a:p>
              <a:endParaRPr/>
            </a:p>
          </p:txBody>
        </p:sp>
        <p:sp>
          <p:nvSpPr>
            <p:cNvPr id="10" name="Line">
              <a:extLst>
                <a:ext uri="{FF2B5EF4-FFF2-40B4-BE49-F238E27FC236}">
                  <a16:creationId xmlns:a16="http://schemas.microsoft.com/office/drawing/2014/main" id="{6CC2098C-1691-D718-115C-34FA80EF6A9D}"/>
                </a:ext>
              </a:extLst>
            </p:cNvPr>
            <p:cNvSpPr/>
            <p:nvPr/>
          </p:nvSpPr>
          <p:spPr>
            <a:xfrm>
              <a:off x="5486400" y="4267200"/>
              <a:ext cx="0" cy="304800"/>
            </a:xfrm>
            <a:prstGeom prst="line">
              <a:avLst/>
            </a:prstGeom>
            <a:ln w="28575">
              <a:solidFill>
                <a:srgbClr val="000000"/>
              </a:solidFill>
            </a:ln>
          </p:spPr>
          <p:txBody>
            <a:bodyPr lIns="45718" tIns="45718" rIns="45718" bIns="45718"/>
            <a:lstStyle/>
            <a:p>
              <a:endParaRPr/>
            </a:p>
          </p:txBody>
        </p:sp>
        <p:sp>
          <p:nvSpPr>
            <p:cNvPr id="11" name="Line">
              <a:extLst>
                <a:ext uri="{FF2B5EF4-FFF2-40B4-BE49-F238E27FC236}">
                  <a16:creationId xmlns:a16="http://schemas.microsoft.com/office/drawing/2014/main" id="{1F1D070E-AA90-4867-BE24-E1A4B940C1C3}"/>
                </a:ext>
              </a:extLst>
            </p:cNvPr>
            <p:cNvSpPr/>
            <p:nvPr/>
          </p:nvSpPr>
          <p:spPr>
            <a:xfrm>
              <a:off x="5867398" y="4267199"/>
              <a:ext cx="1752602" cy="762002"/>
            </a:xfrm>
            <a:prstGeom prst="line">
              <a:avLst/>
            </a:prstGeom>
            <a:ln w="28575">
              <a:solidFill>
                <a:srgbClr val="000000"/>
              </a:solidFill>
            </a:ln>
          </p:spPr>
          <p:txBody>
            <a:bodyPr lIns="45718" tIns="45718" rIns="45718" bIns="45718"/>
            <a:lstStyle/>
            <a:p>
              <a:endParaRPr/>
            </a:p>
          </p:txBody>
        </p:sp>
        <p:sp>
          <p:nvSpPr>
            <p:cNvPr id="12" name="Math">
              <a:extLst>
                <a:ext uri="{FF2B5EF4-FFF2-40B4-BE49-F238E27FC236}">
                  <a16:creationId xmlns:a16="http://schemas.microsoft.com/office/drawing/2014/main" id="{0602DADB-F1C6-B1E4-BF80-1F3A88385C51}"/>
                </a:ext>
              </a:extLst>
            </p:cNvPr>
            <p:cNvSpPr txBox="1"/>
            <p:nvPr/>
          </p:nvSpPr>
          <p:spPr>
            <a:xfrm>
              <a:off x="3169921" y="4038601"/>
              <a:ext cx="603687" cy="369328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>
              <a:spAutoFit/>
            </a:bodyPr>
            <a:lstStyle>
              <a:lvl1pPr>
                <a:defRPr i="1"/>
              </a:lvl1pPr>
            </a:lstStyle>
            <a:p>
              <a:r>
                <a:t>Math</a:t>
              </a:r>
            </a:p>
          </p:txBody>
        </p:sp>
        <p:sp>
          <p:nvSpPr>
            <p:cNvPr id="13" name="History">
              <a:extLst>
                <a:ext uri="{FF2B5EF4-FFF2-40B4-BE49-F238E27FC236}">
                  <a16:creationId xmlns:a16="http://schemas.microsoft.com/office/drawing/2014/main" id="{307FE7E4-B958-16C0-D8D5-175DB0C6A405}"/>
                </a:ext>
              </a:extLst>
            </p:cNvPr>
            <p:cNvSpPr txBox="1"/>
            <p:nvPr/>
          </p:nvSpPr>
          <p:spPr>
            <a:xfrm>
              <a:off x="4922521" y="4572001"/>
              <a:ext cx="751805" cy="369328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>
              <a:spAutoFit/>
            </a:bodyPr>
            <a:lstStyle>
              <a:lvl1pPr>
                <a:defRPr i="1"/>
              </a:lvl1pPr>
            </a:lstStyle>
            <a:p>
              <a:r>
                <a:t>History</a:t>
              </a:r>
            </a:p>
          </p:txBody>
        </p:sp>
        <p:sp>
          <p:nvSpPr>
            <p:cNvPr id="14" name="CS">
              <a:extLst>
                <a:ext uri="{FF2B5EF4-FFF2-40B4-BE49-F238E27FC236}">
                  <a16:creationId xmlns:a16="http://schemas.microsoft.com/office/drawing/2014/main" id="{15E87D88-1EC1-87BF-3807-C46FD8CA59D6}"/>
                </a:ext>
              </a:extLst>
            </p:cNvPr>
            <p:cNvSpPr txBox="1"/>
            <p:nvPr/>
          </p:nvSpPr>
          <p:spPr>
            <a:xfrm>
              <a:off x="6979921" y="4038601"/>
              <a:ext cx="316749" cy="369328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>
              <a:spAutoFit/>
            </a:bodyPr>
            <a:lstStyle>
              <a:lvl1pPr>
                <a:defRPr i="1"/>
              </a:lvl1pPr>
            </a:lstStyle>
            <a:p>
              <a:r>
                <a:t>CS</a:t>
              </a:r>
            </a:p>
          </p:txBody>
        </p:sp>
        <p:pic>
          <p:nvPicPr>
            <p:cNvPr id="15" name="image.png" descr="image.png">
              <a:extLst>
                <a:ext uri="{FF2B5EF4-FFF2-40B4-BE49-F238E27FC236}">
                  <a16:creationId xmlns:a16="http://schemas.microsoft.com/office/drawing/2014/main" id="{26BF8FEC-BDA6-A438-F911-6CF9BE8259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24801" y="3886201"/>
              <a:ext cx="1495425" cy="2181225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16" name="image.png" descr="image.png">
              <a:extLst>
                <a:ext uri="{FF2B5EF4-FFF2-40B4-BE49-F238E27FC236}">
                  <a16:creationId xmlns:a16="http://schemas.microsoft.com/office/drawing/2014/main" id="{C54CE131-45FF-4A50-6321-0A9CD3FBD5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15201" y="5410200"/>
              <a:ext cx="352425" cy="190500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17" name="image.png" descr="image.png">
              <a:extLst>
                <a:ext uri="{FF2B5EF4-FFF2-40B4-BE49-F238E27FC236}">
                  <a16:creationId xmlns:a16="http://schemas.microsoft.com/office/drawing/2014/main" id="{9AD9D5BD-5C4B-A9DE-4BF6-3FFEC2C917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15201" y="5105400"/>
              <a:ext cx="352425" cy="190500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18" name="image.png" descr="image.png">
              <a:extLst>
                <a:ext uri="{FF2B5EF4-FFF2-40B4-BE49-F238E27FC236}">
                  <a16:creationId xmlns:a16="http://schemas.microsoft.com/office/drawing/2014/main" id="{F7532AEE-F040-2314-12F9-7665AE3E53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95601" y="5791200"/>
              <a:ext cx="352425" cy="190500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19" name="image.png" descr="image.png">
              <a:extLst>
                <a:ext uri="{FF2B5EF4-FFF2-40B4-BE49-F238E27FC236}">
                  <a16:creationId xmlns:a16="http://schemas.microsoft.com/office/drawing/2014/main" id="{3EFA8475-6919-C475-29B8-4D3B484F19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95601" y="5029200"/>
              <a:ext cx="352425" cy="190500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20" name="image.png" descr="image.png">
              <a:extLst>
                <a:ext uri="{FF2B5EF4-FFF2-40B4-BE49-F238E27FC236}">
                  <a16:creationId xmlns:a16="http://schemas.microsoft.com/office/drawing/2014/main" id="{024BCC9C-1755-5991-24DE-7880C1BF412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71800" y="5486400"/>
              <a:ext cx="266700" cy="209550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21" name="image.png" descr="image.png">
              <a:extLst>
                <a:ext uri="{FF2B5EF4-FFF2-40B4-BE49-F238E27FC236}">
                  <a16:creationId xmlns:a16="http://schemas.microsoft.com/office/drawing/2014/main" id="{6DAF5DE6-426D-70B3-CA39-CB53D0FBA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71800" y="5257800"/>
              <a:ext cx="266700" cy="209550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22" name="image.png" descr="image.png">
              <a:extLst>
                <a:ext uri="{FF2B5EF4-FFF2-40B4-BE49-F238E27FC236}">
                  <a16:creationId xmlns:a16="http://schemas.microsoft.com/office/drawing/2014/main" id="{FAAFB6B0-AF1E-FEC5-F4D4-4B935B72B2E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34000" y="5943600"/>
              <a:ext cx="266700" cy="209550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23" name="image.png" descr="image.png">
              <a:extLst>
                <a:ext uri="{FF2B5EF4-FFF2-40B4-BE49-F238E27FC236}">
                  <a16:creationId xmlns:a16="http://schemas.microsoft.com/office/drawing/2014/main" id="{1A725F9D-A63B-52B0-F2A3-749FD2C57FE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34000" y="5638800"/>
              <a:ext cx="266700" cy="209550"/>
            </a:xfrm>
            <a:prstGeom prst="rect">
              <a:avLst/>
            </a:prstGeom>
            <a:ln w="12700">
              <a:miter lim="400000"/>
            </a:ln>
          </p:spPr>
        </p:pic>
      </p:grpSp>
    </p:spTree>
    <p:extLst>
      <p:ext uri="{BB962C8B-B14F-4D97-AF65-F5344CB8AC3E}">
        <p14:creationId xmlns:p14="http://schemas.microsoft.com/office/powerpoint/2010/main" val="201487090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923673-98F8-FCB0-A2C4-12AA0C33D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PK" sz="3600" dirty="0"/>
              <a:t>mRmR (Maximum Relavance and Minimum Redundancy)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01F1F5-A7E2-FA2B-26EF-F3AB12506C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0" i="0" u="none" strike="noStrike" dirty="0">
                <a:effectLst/>
                <a:latin typeface="-apple-system"/>
              </a:rPr>
              <a:t>It is a powerful technique that helps select the most relevant and non-redundant features from a large pool of potential features.</a:t>
            </a:r>
          </a:p>
          <a:p>
            <a:r>
              <a:rPr lang="en-GB" b="0" i="0" u="none" strike="noStrike" dirty="0" err="1">
                <a:effectLst/>
                <a:latin typeface="-apple-system"/>
              </a:rPr>
              <a:t>mRMR</a:t>
            </a:r>
            <a:r>
              <a:rPr lang="en-GB" b="0" i="0" u="none" strike="noStrike" dirty="0">
                <a:effectLst/>
                <a:latin typeface="-apple-system"/>
              </a:rPr>
              <a:t> is an elegant solution that balances the trade-off between relevance and redundancy. </a:t>
            </a:r>
          </a:p>
          <a:p>
            <a:r>
              <a:rPr lang="en-GB" b="0" i="0" u="none" strike="noStrike" dirty="0">
                <a:effectLst/>
                <a:latin typeface="-apple-system"/>
              </a:rPr>
              <a:t>The method selects features that are highly correlated with the target variable (maximum relevance) but have a low correlation with each other (minimum redundancy).</a:t>
            </a:r>
          </a:p>
          <a:p>
            <a:r>
              <a:rPr lang="en-GB" b="0" i="0" u="none" strike="noStrike" dirty="0">
                <a:effectLst/>
                <a:latin typeface="-apple-system"/>
              </a:rPr>
              <a:t>The subset of top-ranked features is selected as the final feature set for model building.</a:t>
            </a:r>
            <a:endParaRPr lang="en-GB" dirty="0">
              <a:latin typeface="-apple-system"/>
            </a:endParaRPr>
          </a:p>
          <a:p>
            <a:r>
              <a:rPr lang="en-GB" b="0" i="0" u="none" strike="noStrike" dirty="0" err="1">
                <a:effectLst/>
                <a:latin typeface="-apple-system"/>
              </a:rPr>
              <a:t>mRMR</a:t>
            </a:r>
            <a:r>
              <a:rPr lang="en-GB" b="0" i="0" u="none" strike="noStrike" dirty="0">
                <a:effectLst/>
                <a:latin typeface="-apple-system"/>
              </a:rPr>
              <a:t> is computationally efficient and can handle high-dimensional data with many features</a:t>
            </a:r>
            <a:endParaRPr lang="en-PK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943DB4-ECAC-95EC-265F-2BEE56B9DF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8BA92-921E-4261-AD97-A03D4D041050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84497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695D80-E6BA-E389-9CC4-64319CB95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K" dirty="0"/>
              <a:t>mRmR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EB73BCB-A0D4-C7C2-F30C-9181B03D56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57861" y="1948474"/>
            <a:ext cx="9876278" cy="186610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AAAB54-5C72-971B-FED7-1B81BC89A6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8BA92-921E-4261-AD97-A03D4D041050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6519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665590-9FE0-F9AD-EF2A-15454122A3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557863"/>
            <a:ext cx="10058400" cy="986020"/>
          </a:xfrm>
        </p:spPr>
        <p:txBody>
          <a:bodyPr>
            <a:normAutofit fontScale="90000"/>
          </a:bodyPr>
          <a:lstStyle/>
          <a:p>
            <a:r>
              <a:rPr lang="en-GB" dirty="0">
                <a:effectLst/>
                <a:latin typeface="Helvetica" pitchFamily="2" charset="0"/>
              </a:rPr>
              <a:t>Wrapper Method:</a:t>
            </a:r>
            <a:br>
              <a:rPr lang="en-GB" dirty="0">
                <a:effectLst/>
                <a:latin typeface="Helvetica" pitchFamily="2" charset="0"/>
              </a:rPr>
            </a:b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6E2DCE-CD8D-5265-E22F-D0CE2487D1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>
                <a:effectLst/>
                <a:latin typeface="Helvetica" pitchFamily="2" charset="0"/>
              </a:rPr>
              <a:t>In wrapper method, the feature selection algorithm exits as a wrapper around the predictive model algorithm and uses the same model to select best features</a:t>
            </a:r>
          </a:p>
          <a:p>
            <a:r>
              <a:rPr lang="en-GB" dirty="0">
                <a:effectLst/>
                <a:latin typeface="Helvetica" pitchFamily="2" charset="0"/>
              </a:rPr>
              <a:t>Though computationally expensive and prone to over fitting, gives better performance.</a:t>
            </a:r>
          </a:p>
          <a:p>
            <a:endParaRPr lang="en-PK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A6D267-89D6-B413-E663-07FA612375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8BA92-921E-4261-AD97-A03D4D041050}" type="slidenum">
              <a:rPr lang="en-US" smtClean="0"/>
              <a:t>49</a:t>
            </a:fld>
            <a:endParaRPr lang="en-US"/>
          </a:p>
        </p:txBody>
      </p:sp>
      <p:pic>
        <p:nvPicPr>
          <p:cNvPr id="3074" name="Picture 2" descr="a) Filter, (b) wrapper, and (c) embedded feature selection ...">
            <a:extLst>
              <a:ext uri="{FF2B5EF4-FFF2-40B4-BE49-F238E27FC236}">
                <a16:creationId xmlns:a16="http://schemas.microsoft.com/office/drawing/2014/main" id="{C3D2D5D9-EEC3-394F-71B0-464D1FCD58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500" y="1974850"/>
            <a:ext cx="10795000" cy="290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61516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E5DEC-585E-4591-B7F6-1C7A24E657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083" y="755527"/>
            <a:ext cx="10058400" cy="986020"/>
          </a:xfrm>
        </p:spPr>
        <p:txBody>
          <a:bodyPr>
            <a:normAutofit fontScale="90000"/>
          </a:bodyPr>
          <a:lstStyle/>
          <a:p>
            <a:br>
              <a:rPr lang="en-GB" dirty="0"/>
            </a:br>
            <a:br>
              <a:rPr lang="en-GB" dirty="0"/>
            </a:br>
            <a:br>
              <a:rPr lang="en-GB" dirty="0"/>
            </a:br>
            <a:r>
              <a:rPr lang="en-GB" dirty="0"/>
              <a:t>Filter Method:</a:t>
            </a:r>
            <a:br>
              <a:rPr lang="en-GB" dirty="0"/>
            </a:b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4AC445-7251-13F7-085B-D889ECCA98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 In this method, features are filtered based on general characteristics (some metric such as correlation) of the dataset such correlation with the dependent variable.</a:t>
            </a:r>
          </a:p>
          <a:p>
            <a:r>
              <a:rPr lang="en-GB" dirty="0"/>
              <a:t>It is faster and usually the better approach when the number of features are huge.</a:t>
            </a:r>
          </a:p>
          <a:p>
            <a:r>
              <a:rPr lang="en-GB" dirty="0"/>
              <a:t>Avoids over fitting but sometimes may fail to select best features.</a:t>
            </a:r>
          </a:p>
          <a:p>
            <a:pPr lvl="1"/>
            <a:r>
              <a:rPr lang="en-GB" dirty="0"/>
              <a:t>Correlation</a:t>
            </a:r>
          </a:p>
          <a:p>
            <a:pPr lvl="1"/>
            <a:r>
              <a:rPr lang="en-GB" dirty="0"/>
              <a:t>Chi-Square Test: Observed &amp; expected count.</a:t>
            </a:r>
          </a:p>
          <a:p>
            <a:pPr lvl="1"/>
            <a:r>
              <a:rPr lang="en-GB" dirty="0"/>
              <a:t>Variance Threshold</a:t>
            </a:r>
          </a:p>
          <a:p>
            <a:pPr lvl="1"/>
            <a:r>
              <a:rPr lang="en-GB" dirty="0"/>
              <a:t>Information Gain: Find meaningful information &amp; attribute features. (will cover during Decision tree)</a:t>
            </a:r>
          </a:p>
          <a:p>
            <a:pPr lvl="1"/>
            <a:r>
              <a:rPr lang="en-GB" dirty="0"/>
              <a:t>Maximum Relevancy Minimum Redundancy (</a:t>
            </a:r>
            <a:r>
              <a:rPr lang="en-GB" dirty="0" err="1"/>
              <a:t>mRmR</a:t>
            </a:r>
            <a:r>
              <a:rPr lang="en-GB" dirty="0"/>
              <a:t>)</a:t>
            </a:r>
            <a:endParaRPr lang="en-PK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82F7B3-7AF6-7308-20DC-84773E667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8BA92-921E-4261-AD97-A03D4D04105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80601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9800" y="152400"/>
            <a:ext cx="7772400" cy="838200"/>
          </a:xfrm>
        </p:spPr>
        <p:txBody>
          <a:bodyPr/>
          <a:lstStyle/>
          <a:p>
            <a:pPr>
              <a:defRPr/>
            </a:pPr>
            <a:r>
              <a:rPr lang="en-US" dirty="0"/>
              <a:t>Feature Selection - Filters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09800" y="1143000"/>
            <a:ext cx="7772400" cy="5105400"/>
          </a:xfrm>
        </p:spPr>
        <p:txBody>
          <a:bodyPr>
            <a:normAutofit fontScale="92500" lnSpcReduction="10000"/>
          </a:bodyPr>
          <a:lstStyle/>
          <a:p>
            <a:pPr>
              <a:buFont typeface="Wingdings" charset="2"/>
              <a:buChar char="l"/>
              <a:defRPr/>
            </a:pPr>
            <a:r>
              <a:rPr lang="en-US" dirty="0"/>
              <a:t>Given </a:t>
            </a:r>
            <a:r>
              <a:rPr lang="en-US" i="1" dirty="0" err="1"/>
              <a:t>n</a:t>
            </a:r>
            <a:r>
              <a:rPr lang="en-US" dirty="0"/>
              <a:t> original features, how do you select size of subset</a:t>
            </a:r>
          </a:p>
          <a:p>
            <a:pPr lvl="1">
              <a:defRPr/>
            </a:pPr>
            <a:r>
              <a:rPr lang="en-US" dirty="0"/>
              <a:t>User can preselect a size </a:t>
            </a:r>
            <a:r>
              <a:rPr lang="en-US" i="1" dirty="0"/>
              <a:t>p</a:t>
            </a:r>
            <a:r>
              <a:rPr lang="en-US" dirty="0"/>
              <a:t> (&lt; </a:t>
            </a:r>
            <a:r>
              <a:rPr lang="en-US" i="1" dirty="0"/>
              <a:t>n</a:t>
            </a:r>
            <a:r>
              <a:rPr lang="en-US" dirty="0"/>
              <a:t>) – not usually as effective</a:t>
            </a:r>
            <a:endParaRPr lang="en-US" i="1" dirty="0"/>
          </a:p>
          <a:p>
            <a:pPr lvl="1">
              <a:defRPr/>
            </a:pPr>
            <a:r>
              <a:rPr lang="en-US" dirty="0"/>
              <a:t>Usually try to find the smallest size where adding more features does not yield improvement</a:t>
            </a:r>
          </a:p>
          <a:p>
            <a:pPr>
              <a:buFont typeface="Wingdings" charset="2"/>
              <a:buChar char="l"/>
              <a:defRPr/>
            </a:pPr>
            <a:r>
              <a:rPr lang="en-US" dirty="0"/>
              <a:t>Filters work independent of any particular learning algorithm</a:t>
            </a:r>
          </a:p>
          <a:p>
            <a:pPr>
              <a:buFont typeface="Wingdings" charset="2"/>
              <a:buChar char="l"/>
              <a:defRPr/>
            </a:pPr>
            <a:r>
              <a:rPr lang="en-US" dirty="0"/>
              <a:t>Filters seek a subset of features which maximize some type of between class separability – or other merit score</a:t>
            </a:r>
          </a:p>
          <a:p>
            <a:pPr>
              <a:buFont typeface="Wingdings" charset="2"/>
              <a:buChar char="l"/>
              <a:defRPr/>
            </a:pPr>
            <a:r>
              <a:rPr lang="en-US" dirty="0"/>
              <a:t>Can score each feature independently and keep best subset</a:t>
            </a:r>
          </a:p>
          <a:p>
            <a:pPr lvl="1">
              <a:defRPr/>
            </a:pPr>
            <a:r>
              <a:rPr lang="en-US" dirty="0"/>
              <a:t>e.g. 1</a:t>
            </a:r>
            <a:r>
              <a:rPr lang="en-US" baseline="30000" dirty="0"/>
              <a:t>st</a:t>
            </a:r>
            <a:r>
              <a:rPr lang="en-US" dirty="0"/>
              <a:t> order correlation with output, fast, less optimal</a:t>
            </a:r>
          </a:p>
          <a:p>
            <a:pPr>
              <a:buFont typeface="Wingdings" charset="2"/>
              <a:buChar char="l"/>
              <a:defRPr/>
            </a:pPr>
            <a:r>
              <a:rPr lang="en-US" dirty="0"/>
              <a:t>Can score subsets of features together</a:t>
            </a:r>
          </a:p>
          <a:p>
            <a:pPr lvl="1">
              <a:defRPr/>
            </a:pPr>
            <a:r>
              <a:rPr lang="en-US" dirty="0"/>
              <a:t>Exponential number of subsets requires a more efficient, sub-optimal search approach</a:t>
            </a:r>
          </a:p>
          <a:p>
            <a:pPr lvl="1">
              <a:defRPr/>
            </a:pPr>
            <a:r>
              <a:rPr lang="en-US" dirty="0"/>
              <a:t>How to score features is independent of the ML model to be trained on and is an important research area</a:t>
            </a:r>
          </a:p>
          <a:p>
            <a:pPr lvl="1">
              <a:defRPr/>
            </a:pPr>
            <a:r>
              <a:rPr lang="en-US" dirty="0"/>
              <a:t>Decision Tree or other ML model pre-process</a:t>
            </a:r>
          </a:p>
        </p:txBody>
      </p:sp>
      <p:sp>
        <p:nvSpPr>
          <p:cNvPr id="31748" name="Footer Placeholder 3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>
                <a:latin typeface="Times New Roman" pitchFamily="1" charset="0"/>
              </a:rPr>
              <a:t>CS 270 - Feature Selection and Reduction</a:t>
            </a:r>
          </a:p>
        </p:txBody>
      </p:sp>
      <p:sp>
        <p:nvSpPr>
          <p:cNvPr id="31749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15A488D-CD1B-9D40-B244-B33FFF36FC8B}" type="slidenum">
              <a:rPr lang="en-US" smtClean="0">
                <a:latin typeface="Times New Roman" pitchFamily="1" charset="0"/>
              </a:rPr>
              <a:pPr/>
              <a:t>50</a:t>
            </a:fld>
            <a:endParaRPr lang="en-US">
              <a:latin typeface="Times New Roman" pitchFamily="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384403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Feature Selection - Wrappers</a:t>
            </a:r>
          </a:p>
        </p:txBody>
      </p:sp>
      <p:sp>
        <p:nvSpPr>
          <p:cNvPr id="32771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ea typeface="ＭＳ Ｐゴシック" pitchFamily="1" charset="-128"/>
                <a:cs typeface="ＭＳ Ｐゴシック" pitchFamily="1" charset="-128"/>
              </a:rPr>
              <a:t>Optimizes for a specific learning algorithm</a:t>
            </a:r>
          </a:p>
          <a:p>
            <a:r>
              <a:rPr lang="en-US" dirty="0">
                <a:ea typeface="ＭＳ Ｐゴシック" pitchFamily="1" charset="-128"/>
                <a:cs typeface="ＭＳ Ｐゴシック" pitchFamily="1" charset="-128"/>
              </a:rPr>
              <a:t>The feature subset selection algorithm is a "wrapper" around the learning algorithm</a:t>
            </a:r>
          </a:p>
          <a:p>
            <a:pPr marL="914400" lvl="1" indent="-457200">
              <a:buFontTx/>
              <a:buAutoNum type="arabicPeriod"/>
            </a:pPr>
            <a:r>
              <a:rPr lang="en-US" dirty="0"/>
              <a:t>Pick a feature subset and pass it to learning algorithm</a:t>
            </a:r>
          </a:p>
          <a:p>
            <a:pPr marL="914400" lvl="1" indent="-457200">
              <a:buFontTx/>
              <a:buAutoNum type="arabicPeriod"/>
            </a:pPr>
            <a:r>
              <a:rPr lang="en-US" dirty="0"/>
              <a:t>Create training/test set based on the feature subset</a:t>
            </a:r>
          </a:p>
          <a:p>
            <a:pPr marL="914400" lvl="1" indent="-457200">
              <a:buFontTx/>
              <a:buAutoNum type="arabicPeriod"/>
            </a:pPr>
            <a:r>
              <a:rPr lang="en-US" dirty="0"/>
              <a:t>Train the learning algorithm with the training set</a:t>
            </a:r>
          </a:p>
          <a:p>
            <a:pPr marL="914400" lvl="1" indent="-457200">
              <a:buFontTx/>
              <a:buAutoNum type="arabicPeriod"/>
            </a:pPr>
            <a:r>
              <a:rPr lang="en-US" dirty="0"/>
              <a:t>Find accuracy (objective) with validation set</a:t>
            </a:r>
          </a:p>
          <a:p>
            <a:pPr marL="914400" lvl="1" indent="-457200">
              <a:buFontTx/>
              <a:buAutoNum type="arabicPeriod"/>
            </a:pPr>
            <a:r>
              <a:rPr lang="en-US" dirty="0"/>
              <a:t>Repeat for all feature subsets and pick the feature subset which gives the highest predictive accuracy (or other objective)</a:t>
            </a:r>
          </a:p>
          <a:p>
            <a:r>
              <a:rPr lang="en-US" dirty="0">
                <a:ea typeface="ＭＳ Ｐゴシック" pitchFamily="1" charset="-128"/>
                <a:cs typeface="ＭＳ Ｐゴシック" pitchFamily="1" charset="-128"/>
              </a:rPr>
              <a:t>Basic approach is simple</a:t>
            </a:r>
          </a:p>
          <a:p>
            <a:r>
              <a:rPr lang="en-US" dirty="0">
                <a:ea typeface="ＭＳ Ｐゴシック" pitchFamily="1" charset="-128"/>
                <a:cs typeface="ＭＳ Ｐゴシック" pitchFamily="1" charset="-128"/>
              </a:rPr>
              <a:t>Variations are based on how to select the feature subsets, since there are an exponential number of subsets</a:t>
            </a:r>
          </a:p>
        </p:txBody>
      </p:sp>
      <p:sp>
        <p:nvSpPr>
          <p:cNvPr id="32772" name="Footer Placeholder 3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>
                <a:latin typeface="Times New Roman" pitchFamily="1" charset="0"/>
              </a:rPr>
              <a:t>CS 270 - Feature Selection and Reduction</a:t>
            </a:r>
          </a:p>
        </p:txBody>
      </p:sp>
      <p:sp>
        <p:nvSpPr>
          <p:cNvPr id="32773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093C6E5B-228F-F444-9E9F-818613F3A68B}" type="slidenum">
              <a:rPr lang="en-US" smtClean="0">
                <a:latin typeface="Times New Roman" pitchFamily="1" charset="0"/>
              </a:rPr>
              <a:pPr/>
              <a:t>51</a:t>
            </a:fld>
            <a:endParaRPr lang="en-US">
              <a:latin typeface="Times New Roman" pitchFamily="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163106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045636-2FBF-A26C-6057-0B8F75EE8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K" dirty="0"/>
              <a:t>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56E8D3-1D7B-5597-B2AD-6B7383BE35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GB" dirty="0">
                <a:effectLst/>
                <a:latin typeface="Helvetica" pitchFamily="2" charset="0"/>
              </a:rPr>
              <a:t>M1= A+B</a:t>
            </a:r>
          </a:p>
          <a:p>
            <a:pPr lvl="1"/>
            <a:r>
              <a:rPr lang="en-GB" dirty="0">
                <a:solidFill>
                  <a:srgbClr val="00B050"/>
                </a:solidFill>
                <a:effectLst/>
                <a:latin typeface="Helvetica" pitchFamily="2" charset="0"/>
              </a:rPr>
              <a:t>M2=A+C+D</a:t>
            </a:r>
          </a:p>
          <a:p>
            <a:pPr lvl="1"/>
            <a:r>
              <a:rPr lang="en-GB" dirty="0">
                <a:effectLst/>
                <a:latin typeface="Helvetica" pitchFamily="2" charset="0"/>
              </a:rPr>
              <a:t>M3= A+E</a:t>
            </a:r>
          </a:p>
          <a:p>
            <a:pPr lvl="1"/>
            <a:r>
              <a:rPr lang="en-GB" dirty="0">
                <a:effectLst/>
                <a:latin typeface="Helvetica" pitchFamily="2" charset="0"/>
              </a:rPr>
              <a:t>M4 = B+E</a:t>
            </a:r>
          </a:p>
          <a:p>
            <a:endParaRPr lang="en-PK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A21A14-096E-781F-01BE-20D7C52E8C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8BA92-921E-4261-AD97-A03D4D041050}" type="slidenum">
              <a:rPr lang="en-US" smtClean="0"/>
              <a:t>52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B148F8-F53A-FF45-D98D-96A48D1E01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0416" y="1397497"/>
            <a:ext cx="7612067" cy="4048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16033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CD624-5F3E-A880-BD1C-CC47B3A3AB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54429"/>
            <a:ext cx="10058400" cy="806405"/>
          </a:xfrm>
        </p:spPr>
        <p:txBody>
          <a:bodyPr/>
          <a:lstStyle/>
          <a:p>
            <a:r>
              <a:rPr lang="en-PK" dirty="0"/>
              <a:t>Wrapper Method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46CD91C-8772-1D48-F1A3-94DDCF678E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8BA92-921E-4261-AD97-A03D4D041050}" type="slidenum">
              <a:rPr lang="en-US" smtClean="0"/>
              <a:t>53</a:t>
            </a:fld>
            <a:endParaRPr lang="en-US"/>
          </a:p>
        </p:txBody>
      </p:sp>
      <p:pic>
        <p:nvPicPr>
          <p:cNvPr id="4" name="Imagen 1">
            <a:extLst>
              <a:ext uri="{FF2B5EF4-FFF2-40B4-BE49-F238E27FC236}">
                <a16:creationId xmlns:a16="http://schemas.microsoft.com/office/drawing/2014/main" id="{9C38AF17-C93C-13D3-56DA-35FA22F7EC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2451" y="860834"/>
            <a:ext cx="7325178" cy="54218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271460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17681A-CFD8-84EF-2821-38FBE30A05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Embedded Method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54A4BF-456A-D5FF-9C7D-BF8C626D22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Embedded methods combine the qualities of filter and wrapper methods.</a:t>
            </a:r>
          </a:p>
          <a:p>
            <a:r>
              <a:rPr lang="en-GB" dirty="0"/>
              <a:t>It's implemented by algorithms that have their own feature selection methods in them. </a:t>
            </a:r>
            <a:r>
              <a:rPr lang="en-GB" dirty="0" err="1"/>
              <a:t>eg.</a:t>
            </a:r>
            <a:r>
              <a:rPr lang="en-GB" dirty="0"/>
              <a:t> Decision Tree</a:t>
            </a:r>
          </a:p>
          <a:p>
            <a:r>
              <a:rPr lang="en-GB" dirty="0"/>
              <a:t>Advantages of Embedded Methods:</a:t>
            </a:r>
          </a:p>
          <a:p>
            <a:pPr lvl="1"/>
            <a:r>
              <a:rPr lang="en-GB" dirty="0"/>
              <a:t>They take into consideration the interaction of features like </a:t>
            </a:r>
            <a:r>
              <a:rPr lang="en-GB" b="1" dirty="0"/>
              <a:t>wrapper</a:t>
            </a:r>
            <a:r>
              <a:rPr lang="en-GB" dirty="0"/>
              <a:t> methods do.</a:t>
            </a:r>
          </a:p>
          <a:p>
            <a:pPr lvl="1"/>
            <a:r>
              <a:rPr lang="en-GB" dirty="0"/>
              <a:t>They are </a:t>
            </a:r>
            <a:r>
              <a:rPr lang="en-GB" b="1" dirty="0"/>
              <a:t>faster</a:t>
            </a:r>
            <a:r>
              <a:rPr lang="en-GB" dirty="0"/>
              <a:t> like filter methods.</a:t>
            </a:r>
          </a:p>
          <a:p>
            <a:pPr lvl="1"/>
            <a:r>
              <a:rPr lang="en-GB" dirty="0"/>
              <a:t>They are </a:t>
            </a:r>
            <a:r>
              <a:rPr lang="en-GB" b="1" dirty="0"/>
              <a:t>more accurate </a:t>
            </a:r>
            <a:r>
              <a:rPr lang="en-GB" dirty="0"/>
              <a:t>than filter methods.</a:t>
            </a:r>
          </a:p>
          <a:p>
            <a:pPr lvl="1"/>
            <a:r>
              <a:rPr lang="en-GB" dirty="0"/>
              <a:t>They find the </a:t>
            </a:r>
            <a:r>
              <a:rPr lang="en-GB" b="1" dirty="0"/>
              <a:t>feature subset</a:t>
            </a:r>
            <a:r>
              <a:rPr lang="en-GB" dirty="0"/>
              <a:t> for the algorithm being trained.</a:t>
            </a:r>
          </a:p>
          <a:p>
            <a:pPr lvl="1"/>
            <a:r>
              <a:rPr lang="en-GB" dirty="0"/>
              <a:t>They are much </a:t>
            </a:r>
            <a:r>
              <a:rPr lang="en-GB" b="1" dirty="0"/>
              <a:t>less prone </a:t>
            </a:r>
            <a:r>
              <a:rPr lang="en-GB" dirty="0"/>
              <a:t>to over-fitting.</a:t>
            </a:r>
            <a:endParaRPr lang="en-PK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17F2CF-BEE1-DDB1-1FF8-BB8E47FA7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8BA92-921E-4261-AD97-A03D4D041050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54037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48163-E71B-88DF-87AB-EB07765D67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K" dirty="0"/>
              <a:t>Feature Subset Selection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B8DEE9-995E-05E8-C272-20A4F1F07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8BA92-921E-4261-AD97-A03D4D041050}" type="slidenum">
              <a:rPr lang="en-US" smtClean="0"/>
              <a:t>55</a:t>
            </a:fld>
            <a:endParaRPr lang="en-US"/>
          </a:p>
        </p:txBody>
      </p:sp>
      <p:pic>
        <p:nvPicPr>
          <p:cNvPr id="2050" name="Picture 2" descr="a) Filter, (b) wrapper, and (c) embedded feature selection ...">
            <a:extLst>
              <a:ext uri="{FF2B5EF4-FFF2-40B4-BE49-F238E27FC236}">
                <a16:creationId xmlns:a16="http://schemas.microsoft.com/office/drawing/2014/main" id="{56E92104-8093-9C75-849D-CF10A8E5F25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1678" y="1910443"/>
            <a:ext cx="9086724" cy="2437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78DA08E-696C-CF21-383F-919428BB1595}"/>
              </a:ext>
            </a:extLst>
          </p:cNvPr>
          <p:cNvSpPr txBox="1"/>
          <p:nvPr/>
        </p:nvSpPr>
        <p:spPr>
          <a:xfrm>
            <a:off x="2389749" y="4347823"/>
            <a:ext cx="9064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K" dirty="0"/>
              <a:t>FILTER                                       WRAPPER                                             EMBEDDED</a:t>
            </a:r>
          </a:p>
        </p:txBody>
      </p:sp>
    </p:spTree>
    <p:extLst>
      <p:ext uri="{BB962C8B-B14F-4D97-AF65-F5344CB8AC3E}">
        <p14:creationId xmlns:p14="http://schemas.microsoft.com/office/powerpoint/2010/main" val="369956583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EEF8B-91AF-DBE7-C0C4-28BBCEA38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557863"/>
            <a:ext cx="10058400" cy="986020"/>
          </a:xfrm>
        </p:spPr>
        <p:txBody>
          <a:bodyPr>
            <a:normAutofit fontScale="90000"/>
          </a:bodyPr>
          <a:lstStyle/>
          <a:p>
            <a:r>
              <a:rPr lang="en-GB" dirty="0"/>
              <a:t>Benefits of Feature Selection Methods</a:t>
            </a:r>
            <a:br>
              <a:rPr lang="en-GB" dirty="0"/>
            </a:b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790186-070E-6C00-FA8C-E42C0D9FDB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346218"/>
            <a:ext cx="10058400" cy="2082779"/>
          </a:xfrm>
        </p:spPr>
        <p:txBody>
          <a:bodyPr>
            <a:normAutofit lnSpcReduction="10000"/>
          </a:bodyPr>
          <a:lstStyle/>
          <a:p>
            <a:r>
              <a:rPr lang="en-GB" dirty="0"/>
              <a:t>Reduces Overfitting: Less redundant data means less opportunity to make decisions based on noise.</a:t>
            </a:r>
          </a:p>
          <a:p>
            <a:r>
              <a:rPr lang="en-GB" dirty="0"/>
              <a:t>Improves Accuracy: Less misleading data means modelling accuracy improves.</a:t>
            </a:r>
          </a:p>
          <a:p>
            <a:r>
              <a:rPr lang="en-GB" dirty="0"/>
              <a:t>Reduces Training Time: fewer data points reduce algorithm complexity and algorithms train faster:</a:t>
            </a:r>
            <a:endParaRPr lang="en-PK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2EB60A-2EDA-69F9-EAFB-BB2ADA8CD2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8BA92-921E-4261-AD97-A03D4D041050}" type="slidenum">
              <a:rPr lang="en-US" smtClean="0"/>
              <a:t>56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2BC765B-5E39-F463-4C9E-E1811DC903FB}"/>
              </a:ext>
            </a:extLst>
          </p:cNvPr>
          <p:cNvSpPr/>
          <p:nvPr/>
        </p:nvSpPr>
        <p:spPr>
          <a:xfrm>
            <a:off x="1066800" y="4601227"/>
            <a:ext cx="2217107" cy="450937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K" dirty="0"/>
              <a:t>Actual Feature Set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B806E67-386E-3312-E7DE-F61C9BA59461}"/>
              </a:ext>
            </a:extLst>
          </p:cNvPr>
          <p:cNvSpPr/>
          <p:nvPr/>
        </p:nvSpPr>
        <p:spPr>
          <a:xfrm>
            <a:off x="8057581" y="5065665"/>
            <a:ext cx="2307712" cy="58205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K" dirty="0"/>
              <a:t>Model Performance Evaluation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3B23BB9-9F53-97A0-795E-059018D1613D}"/>
              </a:ext>
            </a:extLst>
          </p:cNvPr>
          <p:cNvSpPr/>
          <p:nvPr/>
        </p:nvSpPr>
        <p:spPr>
          <a:xfrm>
            <a:off x="8057581" y="3926324"/>
            <a:ext cx="2307712" cy="58205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K" dirty="0"/>
              <a:t>Data Mining Algorithm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D942FD4-146B-EFC0-04E0-E75D13ACBD09}"/>
              </a:ext>
            </a:extLst>
          </p:cNvPr>
          <p:cNvSpPr/>
          <p:nvPr/>
        </p:nvSpPr>
        <p:spPr>
          <a:xfrm>
            <a:off x="5246212" y="4568337"/>
            <a:ext cx="1892301" cy="461677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K" dirty="0"/>
              <a:t>Subset of Features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7A7C8ED-829E-A1C9-205E-2D9981789F05}"/>
              </a:ext>
            </a:extLst>
          </p:cNvPr>
          <p:cNvCxnSpPr>
            <a:cxnSpLocks/>
            <a:stCxn id="5" idx="3"/>
          </p:cNvCxnSpPr>
          <p:nvPr/>
        </p:nvCxnSpPr>
        <p:spPr>
          <a:xfrm flipV="1">
            <a:off x="3283907" y="4826694"/>
            <a:ext cx="1637499" cy="2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CF27E12C-EDAA-0ECE-656C-537D56D6F19D}"/>
              </a:ext>
            </a:extLst>
          </p:cNvPr>
          <p:cNvSpPr/>
          <p:nvPr/>
        </p:nvSpPr>
        <p:spPr>
          <a:xfrm>
            <a:off x="4921406" y="2947235"/>
            <a:ext cx="6698165" cy="335288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D06067DE-4977-8C49-9AC2-B62966AAA832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975116" y="2401223"/>
            <a:ext cx="1453564" cy="3019072"/>
          </a:xfrm>
          <a:prstGeom prst="bentConnector2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1" name="Elbow Connector 30">
            <a:extLst>
              <a:ext uri="{FF2B5EF4-FFF2-40B4-BE49-F238E27FC236}">
                <a16:creationId xmlns:a16="http://schemas.microsoft.com/office/drawing/2014/main" id="{FBD12EE5-C45F-9B5F-37FB-3B8557E2497A}"/>
              </a:ext>
            </a:extLst>
          </p:cNvPr>
          <p:cNvCxnSpPr>
            <a:cxnSpLocks/>
          </p:cNvCxnSpPr>
          <p:nvPr/>
        </p:nvCxnSpPr>
        <p:spPr>
          <a:xfrm rot="16200000" flipH="1">
            <a:off x="7033911" y="4099300"/>
            <a:ext cx="1290940" cy="3019072"/>
          </a:xfrm>
          <a:prstGeom prst="bentConnector2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4220EE9-37FE-D67C-8D59-995750867059}"/>
              </a:ext>
            </a:extLst>
          </p:cNvPr>
          <p:cNvCxnSpPr>
            <a:cxnSpLocks/>
          </p:cNvCxnSpPr>
          <p:nvPr/>
        </p:nvCxnSpPr>
        <p:spPr>
          <a:xfrm>
            <a:off x="9211434" y="3183977"/>
            <a:ext cx="2" cy="2450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4D1C601-9327-4F33-68F0-E1756A8ABD84}"/>
              </a:ext>
            </a:extLst>
          </p:cNvPr>
          <p:cNvCxnSpPr>
            <a:cxnSpLocks/>
          </p:cNvCxnSpPr>
          <p:nvPr/>
        </p:nvCxnSpPr>
        <p:spPr>
          <a:xfrm flipV="1">
            <a:off x="9211436" y="5903167"/>
            <a:ext cx="0" cy="35113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FBE2FE0-6253-A135-0889-A997DD2DD81A}"/>
              </a:ext>
            </a:extLst>
          </p:cNvPr>
          <p:cNvCxnSpPr>
            <a:stCxn id="7" idx="2"/>
            <a:endCxn id="6" idx="0"/>
          </p:cNvCxnSpPr>
          <p:nvPr/>
        </p:nvCxnSpPr>
        <p:spPr>
          <a:xfrm>
            <a:off x="9211437" y="4508380"/>
            <a:ext cx="0" cy="55728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66FF4305-6C7D-8FC2-106F-6066BC20C68E}"/>
              </a:ext>
            </a:extLst>
          </p:cNvPr>
          <p:cNvSpPr/>
          <p:nvPr/>
        </p:nvSpPr>
        <p:spPr>
          <a:xfrm>
            <a:off x="7783101" y="3428997"/>
            <a:ext cx="3033582" cy="255534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98E07320-1A84-47F1-7211-E8C7685544EA}"/>
              </a:ext>
            </a:extLst>
          </p:cNvPr>
          <p:cNvCxnSpPr>
            <a:stCxn id="8" idx="3"/>
          </p:cNvCxnSpPr>
          <p:nvPr/>
        </p:nvCxnSpPr>
        <p:spPr>
          <a:xfrm>
            <a:off x="7138513" y="4799176"/>
            <a:ext cx="644588" cy="2751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180953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EFD56D-7EB5-7EB0-9551-9B9FE8A52E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K" dirty="0"/>
              <a:t>Feature Extraction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026044-41C9-757A-D702-D9FD1A4F23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Feature extraction involves transforming high dimensional data into space of fewer dimensional.</a:t>
            </a:r>
          </a:p>
          <a:p>
            <a:r>
              <a:rPr lang="en-GB" dirty="0"/>
              <a:t>* Features extraction is a technique of finding a new set of k dimensions that are combinations of original d dimensions.</a:t>
            </a:r>
          </a:p>
          <a:p>
            <a:r>
              <a:rPr lang="en-GB" dirty="0"/>
              <a:t>* The best known &amp; most widely used feature extraction method is Principle Component</a:t>
            </a:r>
          </a:p>
          <a:p>
            <a:r>
              <a:rPr lang="en-GB" dirty="0"/>
              <a:t>Analysis (PCA).</a:t>
            </a:r>
            <a:endParaRPr lang="en-PK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6CCF99-7052-8235-A7DB-806CFE2CE5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8BA92-921E-4261-AD97-A03D4D041050}" type="slidenum">
              <a:rPr lang="en-US" smtClean="0"/>
              <a:t>57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B27162-EE28-9F36-92A1-E46246BDB9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8532" y="3429000"/>
            <a:ext cx="6555059" cy="2778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3276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10C01D-D4A9-92EB-EC18-7193DB11CB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K" dirty="0"/>
              <a:t>Example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56384DC-89F3-5B07-9D78-AD0C5F4DB2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17365" y="1040449"/>
            <a:ext cx="7435349" cy="129731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8C636B-2CC4-1656-E792-5640B4D8F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8BA92-921E-4261-AD97-A03D4D041050}" type="slidenum">
              <a:rPr lang="en-US" smtClean="0"/>
              <a:t>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8553CDB-4828-0364-9403-15DE9E36BA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0647" y="2283291"/>
            <a:ext cx="7612067" cy="4048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3858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D9716A-25BD-452E-8F0F-4F8B376B25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Covariance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6B0E23-BF5B-42E2-AEE2-58304A743E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46961" y="1866915"/>
            <a:ext cx="7899935" cy="339215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Covariance measures the </a:t>
            </a:r>
            <a:r>
              <a:rPr lang="en-US" b="1" i="1" dirty="0"/>
              <a:t>direction of the relationship between two variables</a:t>
            </a:r>
            <a:r>
              <a:rPr lang="en-US" dirty="0"/>
              <a:t>. </a:t>
            </a:r>
          </a:p>
          <a:p>
            <a:endParaRPr lang="en-US" dirty="0"/>
          </a:p>
          <a:p>
            <a:r>
              <a:rPr lang="en-US" dirty="0"/>
              <a:t>A positive covariance means that </a:t>
            </a:r>
            <a:r>
              <a:rPr lang="en-US" b="1" i="1" dirty="0"/>
              <a:t>both variables tend to be high or low at the same time.</a:t>
            </a:r>
          </a:p>
          <a:p>
            <a:endParaRPr lang="en-US" dirty="0"/>
          </a:p>
          <a:p>
            <a:r>
              <a:rPr lang="en-US" dirty="0"/>
              <a:t>A negative covariance means that </a:t>
            </a:r>
            <a:r>
              <a:rPr lang="en-US" b="1" i="1" dirty="0"/>
              <a:t>when one variable is high, the other tends to be low</a:t>
            </a:r>
            <a:endParaRPr lang="en-PK" b="1" i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DF73D3-3849-444E-8FC2-195EADD49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48458" y="6459786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1D8BA92-921E-4261-AD97-A03D4D041050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582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91A81C-B014-46AC-B8D3-EDDF20A4E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Covariance vs Correlation Coefficient</a:t>
            </a:r>
            <a:endParaRPr lang="en-PK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BD3008-BF5D-4108-9968-B929489089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b="0" i="0" dirty="0">
                    <a:solidFill>
                      <a:srgbClr val="111111"/>
                    </a:solidFill>
                    <a:effectLst/>
                    <a:latin typeface="SourceSansPro"/>
                  </a:rPr>
                  <a:t>Covariance </a:t>
                </a:r>
                <a:r>
                  <a:rPr lang="en-US" b="1" i="1" dirty="0">
                    <a:solidFill>
                      <a:srgbClr val="111111"/>
                    </a:solidFill>
                    <a:effectLst/>
                    <a:latin typeface="SourceSansPro"/>
                  </a:rPr>
                  <a:t>measures the direction of a relationship </a:t>
                </a:r>
                <a:r>
                  <a:rPr lang="en-US" b="0" i="0" dirty="0">
                    <a:solidFill>
                      <a:srgbClr val="111111"/>
                    </a:solidFill>
                    <a:effectLst/>
                    <a:latin typeface="SourceSansPro"/>
                  </a:rPr>
                  <a:t>between two variables</a:t>
                </a:r>
              </a:p>
              <a:p>
                <a:r>
                  <a:rPr lang="en-US" dirty="0">
                    <a:solidFill>
                      <a:srgbClr val="111111"/>
                    </a:solidFill>
                    <a:latin typeface="SourceSansPro"/>
                  </a:rPr>
                  <a:t>C</a:t>
                </a:r>
                <a:r>
                  <a:rPr lang="en-US" b="0" i="0" dirty="0">
                    <a:solidFill>
                      <a:srgbClr val="111111"/>
                    </a:solidFill>
                    <a:effectLst/>
                    <a:latin typeface="SourceSansPro"/>
                  </a:rPr>
                  <a:t>orrelation measures the </a:t>
                </a:r>
                <a:r>
                  <a:rPr lang="en-US" b="1" i="1" dirty="0">
                    <a:solidFill>
                      <a:srgbClr val="111111"/>
                    </a:solidFill>
                    <a:effectLst/>
                    <a:latin typeface="SourceSansPro"/>
                  </a:rPr>
                  <a:t>strength of that relationship</a:t>
                </a:r>
                <a:r>
                  <a:rPr lang="en-US" b="0" i="0" dirty="0">
                    <a:solidFill>
                      <a:srgbClr val="111111"/>
                    </a:solidFill>
                    <a:effectLst/>
                    <a:latin typeface="SourceSansPro"/>
                  </a:rPr>
                  <a:t>. </a:t>
                </a:r>
              </a:p>
              <a:p>
                <a:endParaRPr lang="en-US" dirty="0">
                  <a:solidFill>
                    <a:srgbClr val="111111"/>
                  </a:solidFill>
                  <a:latin typeface="SourceSansPro"/>
                </a:endParaRPr>
              </a:p>
              <a:p>
                <a:r>
                  <a:rPr lang="en-US" b="0" i="0" dirty="0">
                    <a:solidFill>
                      <a:srgbClr val="111111"/>
                    </a:solidFill>
                    <a:effectLst/>
                    <a:latin typeface="SourceSansPro"/>
                  </a:rPr>
                  <a:t>Both correlation and covariance are positive when the variables move in the same direction, and negative when they move in opposite directions.</a:t>
                </a:r>
              </a:p>
              <a:p>
                <a:endParaRPr lang="en-US" dirty="0">
                  <a:solidFill>
                    <a:srgbClr val="111111"/>
                  </a:solidFill>
                  <a:latin typeface="SourceSansPro"/>
                </a:endParaRPr>
              </a:p>
              <a:p>
                <a:r>
                  <a:rPr lang="en-US" dirty="0">
                    <a:solidFill>
                      <a:srgbClr val="111111"/>
                    </a:solidFill>
                    <a:latin typeface="SourceSansPro"/>
                  </a:rPr>
                  <a:t>However, a correlation coefficient must always be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</a:rPr>
                      <m:t>𝒃𝒆𝒕𝒘𝒆𝒆𝒏</m:t>
                    </m:r>
                    <m:r>
                      <a:rPr lang="en-US" b="1" i="1" dirty="0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</a:rPr>
                      <m:t> −</m:t>
                    </m:r>
                    <m:r>
                      <a:rPr lang="en-US" b="1" i="1" dirty="0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b="1" i="1" dirty="0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1" dirty="0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</a:rPr>
                      <m:t>𝒂𝒏𝒅</m:t>
                    </m:r>
                    <m:r>
                      <a:rPr lang="en-US" b="1" i="1" dirty="0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</a:rPr>
                      <m:t> +</m:t>
                    </m:r>
                    <m:r>
                      <a:rPr lang="en-US" b="1" i="1" dirty="0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dirty="0">
                    <a:solidFill>
                      <a:srgbClr val="111111"/>
                    </a:solidFill>
                    <a:latin typeface="SourceSansPro"/>
                  </a:rPr>
                  <a:t>, with the extreme values indicating a strong relationship.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BD3008-BF5D-4108-9968-B929489089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697" t="-1887"/>
                </a:stretch>
              </a:blipFill>
            </p:spPr>
            <p:txBody>
              <a:bodyPr/>
              <a:lstStyle/>
              <a:p>
                <a:r>
                  <a:rPr lang="en-P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826EDA-A10F-4AC8-8999-4C2627CA9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48458" y="6459786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1D8BA92-921E-4261-AD97-A03D4D041050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3153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AD828-D1E0-4F6C-9E6E-1BD4F64BBF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Computing Covariance</a:t>
            </a:r>
            <a:endParaRPr lang="en-PK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13A057-E5F8-43E9-8A52-8C850646D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48458" y="6459786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1D8BA92-921E-4261-AD97-A03D4D041050}" type="slidenum">
              <a:rPr lang="en-US" smtClean="0"/>
              <a:pPr/>
              <a:t>9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60FB2A1-82C1-4844-B9D3-BD28AED11067}"/>
                  </a:ext>
                </a:extLst>
              </p:cNvPr>
              <p:cNvSpPr txBox="1"/>
              <p:nvPr/>
            </p:nvSpPr>
            <p:spPr>
              <a:xfrm>
                <a:off x="1993235" y="2337136"/>
                <a:ext cx="3236495" cy="556755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𝐶𝑜𝑣</m:t>
                      </m:r>
                      <m:d>
                        <m:dPr>
                          <m:ctrlPr>
                            <a:rPr lang="en-US" sz="15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5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15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5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sz="15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5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sz="15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15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5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5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d>
                                <m:dPr>
                                  <m:ctrlPr>
                                    <a:rPr lang="en-US" sz="15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5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5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15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15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− 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sz="15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5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</m:acc>
                                </m:e>
                              </m:d>
                              <m:r>
                                <a:rPr lang="en-US" sz="15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d>
                                <m:dPr>
                                  <m:ctrlPr>
                                    <a:rPr lang="en-US" sz="15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5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5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sz="15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15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sz="15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5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</m:e>
                                  </m:acc>
                                </m:e>
                              </m:d>
                            </m:e>
                          </m:nary>
                        </m:num>
                        <m:den>
                          <m:r>
                            <a:rPr lang="en-US" sz="15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en-PK" sz="1500" dirty="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60FB2A1-82C1-4844-B9D3-BD28AED110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3235" y="2337136"/>
                <a:ext cx="3236495" cy="556755"/>
              </a:xfrm>
              <a:prstGeom prst="rect">
                <a:avLst/>
              </a:prstGeom>
              <a:blipFill>
                <a:blip r:embed="rId2"/>
                <a:stretch>
                  <a:fillRect t="-58696" b="-56522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PK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B8B883CD-92AF-495A-A2E3-96942005229B}"/>
              </a:ext>
            </a:extLst>
          </p:cNvPr>
          <p:cNvGrpSpPr/>
          <p:nvPr/>
        </p:nvGrpSpPr>
        <p:grpSpPr>
          <a:xfrm>
            <a:off x="2877556" y="2576023"/>
            <a:ext cx="1167063" cy="1388434"/>
            <a:chOff x="4235116" y="2614863"/>
            <a:chExt cx="1556084" cy="1851245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F5BBC2AA-7461-4D94-A3E2-8EA4774E4AE7}"/>
                </a:ext>
              </a:extLst>
            </p:cNvPr>
            <p:cNvCxnSpPr/>
            <p:nvPr/>
          </p:nvCxnSpPr>
          <p:spPr>
            <a:xfrm flipH="1">
              <a:off x="5021179" y="2614863"/>
              <a:ext cx="770021" cy="104273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9E52132-2DA0-4B9D-9AAF-D44B23191012}"/>
                </a:ext>
              </a:extLst>
            </p:cNvPr>
            <p:cNvSpPr txBox="1"/>
            <p:nvPr/>
          </p:nvSpPr>
          <p:spPr>
            <a:xfrm>
              <a:off x="4235116" y="3789000"/>
              <a:ext cx="1556084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50" dirty="0"/>
                <a:t>Average of variable A</a:t>
              </a:r>
              <a:endParaRPr lang="en-PK" sz="1350" dirty="0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5AC8B6AC-BEF8-4299-B15F-7B65414BE217}"/>
              </a:ext>
            </a:extLst>
          </p:cNvPr>
          <p:cNvGrpSpPr/>
          <p:nvPr/>
        </p:nvGrpSpPr>
        <p:grpSpPr>
          <a:xfrm>
            <a:off x="4989098" y="2576023"/>
            <a:ext cx="1281363" cy="1388434"/>
            <a:chOff x="4082716" y="2614863"/>
            <a:chExt cx="1708484" cy="1851245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59E4D297-4BC6-4666-AE5C-08C360051A05}"/>
                </a:ext>
              </a:extLst>
            </p:cNvPr>
            <p:cNvCxnSpPr>
              <a:cxnSpLocks/>
            </p:cNvCxnSpPr>
            <p:nvPr/>
          </p:nvCxnSpPr>
          <p:spPr>
            <a:xfrm>
              <a:off x="4082716" y="2614863"/>
              <a:ext cx="938463" cy="104273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1704902-C9BD-4AB7-8BBF-66A25F64CB30}"/>
                </a:ext>
              </a:extLst>
            </p:cNvPr>
            <p:cNvSpPr txBox="1"/>
            <p:nvPr/>
          </p:nvSpPr>
          <p:spPr>
            <a:xfrm>
              <a:off x="4235116" y="3789000"/>
              <a:ext cx="1556084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50" dirty="0"/>
                <a:t>Average of variable B</a:t>
              </a:r>
              <a:endParaRPr lang="en-PK" sz="1350" dirty="0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A9BC15C-5291-403D-B591-B75B794172FF}"/>
                  </a:ext>
                </a:extLst>
              </p:cNvPr>
              <p:cNvSpPr txBox="1"/>
              <p:nvPr/>
            </p:nvSpPr>
            <p:spPr>
              <a:xfrm>
                <a:off x="2137613" y="4423000"/>
                <a:ext cx="3236495" cy="545086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𝐶𝑜𝑣</m:t>
                      </m:r>
                      <m:d>
                        <m:dPr>
                          <m:ctrlPr>
                            <a:rPr lang="en-US" sz="15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5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15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5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sz="15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5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sz="15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15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5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5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d>
                                <m:dPr>
                                  <m:ctrlPr>
                                    <a:rPr lang="en-US" sz="15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5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5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15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15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×</m:t>
                                  </m:r>
                                  <m:sSub>
                                    <m:sSubPr>
                                      <m:ctrlPr>
                                        <a:rPr lang="en-US" sz="15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5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sz="15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num>
                        <m:den>
                          <m:r>
                            <a:rPr lang="en-US" sz="15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en-US" sz="15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sz="15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US" sz="15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5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acc>
                          <m:r>
                            <a:rPr lang="en-US" sz="15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acc>
                            <m:accPr>
                              <m:chr m:val="̅"/>
                              <m:ctrlPr>
                                <a:rPr lang="en-US" sz="15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5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PK" sz="1500" dirty="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A9BC15C-5291-403D-B591-B75B794172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7613" y="4423000"/>
                <a:ext cx="3236495" cy="545086"/>
              </a:xfrm>
              <a:prstGeom prst="rect">
                <a:avLst/>
              </a:prstGeom>
              <a:blipFill>
                <a:blip r:embed="rId3"/>
                <a:stretch>
                  <a:fillRect t="-65909" b="-61364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P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2D3294D-5612-4153-8637-F60DC571A471}"/>
                  </a:ext>
                </a:extLst>
              </p:cNvPr>
              <p:cNvSpPr txBox="1"/>
              <p:nvPr/>
            </p:nvSpPr>
            <p:spPr>
              <a:xfrm>
                <a:off x="6932196" y="2278657"/>
                <a:ext cx="2568476" cy="615297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200" b="1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1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𝑽𝒂𝒓𝒊𝒂𝒏𝒄𝒆</m:t>
                          </m:r>
                          <m:r>
                            <a:rPr lang="en-US" sz="1200" b="1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200" b="1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𝝈</m:t>
                          </m:r>
                        </m:e>
                        <m:sup>
                          <m:r>
                            <a:rPr lang="en-US" sz="1200" b="1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sz="1200" b="1" i="1" dirty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sz="1200" b="1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1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1200" b="1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𝑵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1200" b="1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200" b="1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sz="1200" b="1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200" b="1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sz="1200" b="1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𝑵</m:t>
                          </m:r>
                        </m:sup>
                        <m:e>
                          <m:sSup>
                            <m:sSupPr>
                              <m:ctrlPr>
                                <a:rPr lang="en-US" sz="1200" b="1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200" b="1" i="1" dirty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200" b="1" i="1" dirty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b="1" i="1" dirty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1200" b="1" i="1" dirty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</m:sSub>
                                  <m:r>
                                    <a:rPr lang="en-US" sz="1200" b="1" i="1" dirty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− 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sz="1200" b="1" i="1" dirty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200" b="1" i="1" dirty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US" sz="1200" b="1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PK" sz="1200" b="1" dirty="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2D3294D-5612-4153-8637-F60DC571A4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2196" y="2278657"/>
                <a:ext cx="2568476" cy="615297"/>
              </a:xfrm>
              <a:prstGeom prst="rect">
                <a:avLst/>
              </a:prstGeom>
              <a:blipFill>
                <a:blip r:embed="rId4"/>
                <a:stretch>
                  <a:fillRect t="-88000" b="-138000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P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B32A42C-1AE7-407F-A1FD-DD94490FE39D}"/>
                  </a:ext>
                </a:extLst>
              </p:cNvPr>
              <p:cNvSpPr txBox="1"/>
              <p:nvPr/>
            </p:nvSpPr>
            <p:spPr>
              <a:xfrm>
                <a:off x="6932196" y="4281232"/>
                <a:ext cx="2568476" cy="615297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200" b="1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1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𝑽𝒂𝒓𝒊𝒂𝒏𝒄𝒆</m:t>
                          </m:r>
                          <m:r>
                            <a:rPr lang="en-US" sz="1200" b="1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200" b="1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𝝈</m:t>
                          </m:r>
                        </m:e>
                        <m:sup>
                          <m:r>
                            <a:rPr lang="en-US" sz="1200" b="1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sz="1200" b="1" i="1" dirty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d>
                        <m:dPr>
                          <m:ctrlPr>
                            <a:rPr lang="en-US" sz="1200" b="1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f>
                            <m:fPr>
                              <m:ctrlPr>
                                <a:rPr lang="en-US" sz="1200" b="1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200" b="1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num>
                            <m:den>
                              <m:r>
                                <a:rPr lang="en-US" sz="1200" b="1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𝑵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sz="1200" b="1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1200" b="1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en-US" sz="1200" b="1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1200" b="1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  <m:sup>
                              <m:r>
                                <a:rPr lang="en-US" sz="1200" b="1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𝑵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US" sz="1200" b="1" i="1" dirty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200" b="1" i="1" dirty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1200" b="1" i="1" dirty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  <m:sup>
                                  <m:r>
                                    <a:rPr lang="en-US" sz="1200" b="1" i="1" dirty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bSup>
                            </m:e>
                          </m:nary>
                        </m:e>
                      </m:d>
                      <m:r>
                        <a:rPr lang="en-US" sz="1200" b="1" i="1" dirty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1200" b="1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̅"/>
                              <m:ctrlPr>
                                <a:rPr lang="en-US" sz="1200" b="1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200" b="1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acc>
                        </m:e>
                        <m:sup>
                          <m:r>
                            <a:rPr lang="en-US" sz="1200" b="1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</m:oMath>
                  </m:oMathPara>
                </a14:m>
                <a:endParaRPr lang="en-PK" sz="1200" b="1" dirty="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B32A42C-1AE7-407F-A1FD-DD94490FE3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2196" y="4281232"/>
                <a:ext cx="2568476" cy="615297"/>
              </a:xfrm>
              <a:prstGeom prst="rect">
                <a:avLst/>
              </a:prstGeom>
              <a:blipFill>
                <a:blip r:embed="rId5"/>
                <a:stretch>
                  <a:fillRect t="-86000" b="-140000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P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E3A51869-86A3-49C8-AAC6-105B638598D8}"/>
              </a:ext>
            </a:extLst>
          </p:cNvPr>
          <p:cNvSpPr txBox="1"/>
          <p:nvPr/>
        </p:nvSpPr>
        <p:spPr>
          <a:xfrm>
            <a:off x="6932196" y="1868108"/>
            <a:ext cx="2568476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FF00FF"/>
                </a:solidFill>
              </a:rPr>
              <a:t>Recall </a:t>
            </a:r>
            <a:r>
              <a:rPr lang="en-US" sz="1200" b="1">
                <a:solidFill>
                  <a:srgbClr val="FF00FF"/>
                </a:solidFill>
              </a:rPr>
              <a:t>from </a:t>
            </a:r>
            <a:endParaRPr lang="en-PK" sz="1200" b="1" dirty="0">
              <a:solidFill>
                <a:srgbClr val="FF00FF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F88909A-F062-455D-B176-101261A8B135}"/>
              </a:ext>
            </a:extLst>
          </p:cNvPr>
          <p:cNvSpPr txBox="1"/>
          <p:nvPr/>
        </p:nvSpPr>
        <p:spPr>
          <a:xfrm>
            <a:off x="1755929" y="5235913"/>
            <a:ext cx="8177434" cy="3231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500" b="1" i="1" dirty="0">
                <a:solidFill>
                  <a:srgbClr val="FF00FF"/>
                </a:solidFill>
              </a:rPr>
              <a:t>Note: Variance is special case of covariance where two attributes are identical (covariance with itself)</a:t>
            </a:r>
            <a:endParaRPr lang="en-PK" sz="1500" b="1" i="1" dirty="0">
              <a:solidFill>
                <a:srgbClr val="FF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5683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/>
      <p:bldP spid="18" grpId="0" animBg="1"/>
    </p:bld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TM02900769[[fn=Retrospect]]</Template>
  <TotalTime>29208</TotalTime>
  <Words>3305</Words>
  <Application>Microsoft Macintosh PowerPoint</Application>
  <PresentationFormat>Widescreen</PresentationFormat>
  <Paragraphs>852</Paragraphs>
  <Slides>57</Slides>
  <Notes>10</Notes>
  <HiddenSlides>0</HiddenSlides>
  <MMClips>0</MMClips>
  <ScaleCrop>false</ScaleCrop>
  <HeadingPairs>
    <vt:vector size="8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73" baseType="lpstr">
      <vt:lpstr>-apple-system</vt:lpstr>
      <vt:lpstr>Arial</vt:lpstr>
      <vt:lpstr>Calibri</vt:lpstr>
      <vt:lpstr>Calibri Light</vt:lpstr>
      <vt:lpstr>Cambria Math</vt:lpstr>
      <vt:lpstr>Gill Sans MT</vt:lpstr>
      <vt:lpstr>Google Sans</vt:lpstr>
      <vt:lpstr>Helvetica</vt:lpstr>
      <vt:lpstr>KaTeX_Main</vt:lpstr>
      <vt:lpstr>KaTeX_Math</vt:lpstr>
      <vt:lpstr>Nunito</vt:lpstr>
      <vt:lpstr>SourceSansPro</vt:lpstr>
      <vt:lpstr>Times New Roman</vt:lpstr>
      <vt:lpstr>Wingdings</vt:lpstr>
      <vt:lpstr>Retrospect</vt:lpstr>
      <vt:lpstr>Equation</vt:lpstr>
      <vt:lpstr>Feature Subset Selection</vt:lpstr>
      <vt:lpstr>About Features in Data Mining</vt:lpstr>
      <vt:lpstr>Feature Selection</vt:lpstr>
      <vt:lpstr>Feature Selection - Wrappers</vt:lpstr>
      <vt:lpstr>   Filter Method: </vt:lpstr>
      <vt:lpstr>Example</vt:lpstr>
      <vt:lpstr>Covariance</vt:lpstr>
      <vt:lpstr>Covariance vs Correlation Coefficient</vt:lpstr>
      <vt:lpstr>Computing Covariance</vt:lpstr>
      <vt:lpstr>Computing Covariance</vt:lpstr>
      <vt:lpstr>Correlation</vt:lpstr>
      <vt:lpstr>Correlation Between Two Variables</vt:lpstr>
      <vt:lpstr>Correlation Between Two Variables</vt:lpstr>
      <vt:lpstr>Correlation Between Two Variables</vt:lpstr>
      <vt:lpstr>Correlation Between Two Variables</vt:lpstr>
      <vt:lpstr>Computing Correlation</vt:lpstr>
      <vt:lpstr>Computing Correlation</vt:lpstr>
      <vt:lpstr>Computing Correlation</vt:lpstr>
      <vt:lpstr>Computing Correlation</vt:lpstr>
      <vt:lpstr>Correlation of Multiple Variables </vt:lpstr>
      <vt:lpstr>Correlation Heatmaps: Complex Examples</vt:lpstr>
      <vt:lpstr>Correlation Interpretation</vt:lpstr>
      <vt:lpstr>Correlation does NOT imply causality…</vt:lpstr>
      <vt:lpstr>What Correlation Tells Us?</vt:lpstr>
      <vt:lpstr>Covariance vs Correlation</vt:lpstr>
      <vt:lpstr>Correlation Analysis</vt:lpstr>
      <vt:lpstr>Activity </vt:lpstr>
      <vt:lpstr>Activity </vt:lpstr>
      <vt:lpstr>χ^2Correlation for Nominal Data</vt:lpstr>
      <vt:lpstr>χ^2Correlation for Nominal Data</vt:lpstr>
      <vt:lpstr>χ^2Correlation for Nominal Data</vt:lpstr>
      <vt:lpstr>χ^2Correlation for Nominal Data</vt:lpstr>
      <vt:lpstr>χ^2Correlation for Nominal Data</vt:lpstr>
      <vt:lpstr>χ^2Correlation for Nominal Data</vt:lpstr>
      <vt:lpstr>χ^2Correlation for Nominal Data</vt:lpstr>
      <vt:lpstr>χ^2Analysis</vt:lpstr>
      <vt:lpstr>χ^2Analysis</vt:lpstr>
      <vt:lpstr>χ^2Analysis</vt:lpstr>
      <vt:lpstr>Chi-Square 〖(χ〗^2): Example 2</vt:lpstr>
      <vt:lpstr>Chi-Square 〖(χ〗^2): Example 2</vt:lpstr>
      <vt:lpstr>Chi-Square 〖(χ〗^2): Example 2</vt:lpstr>
      <vt:lpstr>Chi-Square 〖(χ〗^2): Example 2</vt:lpstr>
      <vt:lpstr>Chi-Square 〖(χ〗^2): Example 2</vt:lpstr>
      <vt:lpstr>Variance Threshold</vt:lpstr>
      <vt:lpstr>Information Gain</vt:lpstr>
      <vt:lpstr>Information Gain</vt:lpstr>
      <vt:lpstr>mRmR (Maximum Relavance and Minimum Redundancy)</vt:lpstr>
      <vt:lpstr>mRmR</vt:lpstr>
      <vt:lpstr>Wrapper Method: </vt:lpstr>
      <vt:lpstr>Feature Selection - Filters</vt:lpstr>
      <vt:lpstr>Feature Selection - Wrappers</vt:lpstr>
      <vt:lpstr>Example</vt:lpstr>
      <vt:lpstr>Wrapper Method</vt:lpstr>
      <vt:lpstr>Embedded Method</vt:lpstr>
      <vt:lpstr>Feature Subset Selection </vt:lpstr>
      <vt:lpstr>Benefits of Feature Selection Methods </vt:lpstr>
      <vt:lpstr>Feature Extraction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Object Oriented Programming</dc:title>
  <dc:creator>M. Haroon Shakeel</dc:creator>
  <cp:lastModifiedBy>Microsoft Office User</cp:lastModifiedBy>
  <cp:revision>1510</cp:revision>
  <dcterms:created xsi:type="dcterms:W3CDTF">2020-10-10T13:04:44Z</dcterms:created>
  <dcterms:modified xsi:type="dcterms:W3CDTF">2024-09-29T09:18:35Z</dcterms:modified>
</cp:coreProperties>
</file>